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28" r:id="rId3"/>
    <p:sldId id="549" r:id="rId4"/>
    <p:sldId id="550" r:id="rId5"/>
    <p:sldId id="551" r:id="rId6"/>
    <p:sldId id="552" r:id="rId7"/>
    <p:sldId id="553" r:id="rId8"/>
    <p:sldId id="554" r:id="rId9"/>
    <p:sldId id="555" r:id="rId10"/>
    <p:sldId id="556" r:id="rId11"/>
    <p:sldId id="557" r:id="rId12"/>
    <p:sldId id="558" r:id="rId13"/>
    <p:sldId id="559" r:id="rId14"/>
    <p:sldId id="560" r:id="rId15"/>
    <p:sldId id="561" r:id="rId16"/>
    <p:sldId id="562" r:id="rId17"/>
    <p:sldId id="563" r:id="rId18"/>
    <p:sldId id="564" r:id="rId19"/>
    <p:sldId id="565" r:id="rId20"/>
    <p:sldId id="566" r:id="rId21"/>
    <p:sldId id="323" r:id="rId22"/>
  </p:sldIdLst>
  <p:sldSz cx="9144000" cy="6858000" type="screen4x3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343" autoAdjust="0"/>
  </p:normalViewPr>
  <p:slideViewPr>
    <p:cSldViewPr>
      <p:cViewPr varScale="1">
        <p:scale>
          <a:sx n="69" d="100"/>
          <a:sy n="69" d="100"/>
        </p:scale>
        <p:origin x="15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4D9D17D-C7ED-4FFA-B31C-EFEBC11E1BF3}" type="datetimeFigureOut">
              <a:rPr lang="pt-PT"/>
              <a:pPr>
                <a:defRPr/>
              </a:pPr>
              <a:t>10/01/2021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2D67D1C-349B-48DA-90AF-9320BCCC1AA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5A19C3-A54E-4714-8BB4-36D52D6E921E}" type="datetimeFigureOut">
              <a:rPr lang="pt-PT"/>
              <a:pPr>
                <a:defRPr/>
              </a:pPr>
              <a:t>10/01/2021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D79B5C-63CF-40C8-ABFD-8360379AA912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2</a:t>
            </a:fld>
            <a:endParaRPr lang="pt-PT" alt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11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048943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12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120220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13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637858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14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470487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15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282522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16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879769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17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69891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18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4958229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19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69770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20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4149687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3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17409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4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97405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5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029444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6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510737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7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895687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8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1815784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9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936197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dirty="0" smtClean="0"/>
          </a:p>
        </p:txBody>
      </p:sp>
      <p:sp>
        <p:nvSpPr>
          <p:cNvPr id="6148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C6CC9-8C52-4642-B137-1909706E33CD}" type="slidenum">
              <a:rPr lang="pt-PT" altLang="pt-PT" smtClean="0"/>
              <a:pPr>
                <a:spcBef>
                  <a:spcPct val="0"/>
                </a:spcBef>
              </a:pPr>
              <a:t>10</a:t>
            </a:fld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32161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2D804-F0AE-4A8F-AA8E-F1FB62737C8E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53354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8FAF1-31D5-4842-9BC2-3972435DC06E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37625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1DFC-50C3-4E4B-9903-BBFCEA7EB6D4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77248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0DAE1-EA5F-43B6-90AD-52E62FAA84CF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7695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0"/>
            <a:ext cx="6026442" cy="11430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467B-7B0D-4A53-AFA7-E93CE3B1B2F7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69730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4B84-407D-4538-9FDD-30EE6717B392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55920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DEE6-A0B7-4FF6-9FD1-C3B925DBF0DF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99246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313B5-207B-4CFB-B6E4-1761746ACEB3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9415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0B20-C3FC-4F30-854A-427E3C3CFA9C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50535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9C90-05A8-49E3-BA2A-D78B5C1F8380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79062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89EE-B54C-4EB1-84E2-D944B4EB5BE8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14172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3406C-0600-47D8-9A1C-CDC2A8FFF081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69030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7625" y="-10448"/>
            <a:ext cx="5542353" cy="1131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28625" y="1357313"/>
            <a:ext cx="8258175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altLang="pt-P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 baseline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 baseline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PT" smtClean="0"/>
              <a:t>SDPF - Família Amoris Laetitia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BF69F8A-53BC-4A81-B851-2CE8CA90DD37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  <p:pic>
        <p:nvPicPr>
          <p:cNvPr id="1031" name="Picture 6" descr="logo_pastoral familiar_com nome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187624" cy="101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" descr="logo_pastoral familiar_imagem.JPG"/>
          <p:cNvPicPr>
            <a:picLocks noChangeAspect="1"/>
          </p:cNvPicPr>
          <p:nvPr userDrawn="1"/>
        </p:nvPicPr>
        <p:blipFill>
          <a:blip r:embed="rId15">
            <a:lum bright="7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484313"/>
            <a:ext cx="62357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729978" y="-10448"/>
            <a:ext cx="2423592" cy="9732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 baseline="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96752"/>
            <a:ext cx="7416824" cy="5273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800" dirty="0" smtClean="0">
                <a:latin typeface="Comic Sans MS" panose="030F0702030302020204" pitchFamily="66" charset="0"/>
              </a:rPr>
              <a:t>Iniciativas</a:t>
            </a:r>
            <a:br>
              <a:rPr lang="pt-PT" sz="2800" dirty="0" smtClean="0">
                <a:latin typeface="Comic Sans MS" panose="030F0702030302020204" pitchFamily="66" charset="0"/>
              </a:rPr>
            </a:br>
            <a:r>
              <a:rPr lang="pt-PT" sz="2800" dirty="0" smtClean="0">
                <a:latin typeface="Comic Sans MS" panose="030F0702030302020204" pitchFamily="66" charset="0"/>
              </a:rPr>
              <a:t>Recursos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1. </a:t>
            </a:r>
            <a:r>
              <a:rPr lang="pt-PT" sz="2200" b="1" dirty="0" smtClean="0">
                <a:latin typeface="Comic Sans MS" panose="030F0702030302020204" pitchFamily="66" charset="0"/>
              </a:rPr>
              <a:t>Fórum </a:t>
            </a:r>
            <a:r>
              <a:rPr lang="pt-PT" sz="2200" b="1" dirty="0">
                <a:latin typeface="Comic Sans MS" panose="030F0702030302020204" pitchFamily="66" charset="0"/>
              </a:rPr>
              <a:t>“A que ponto estamos com </a:t>
            </a:r>
            <a:r>
              <a:rPr lang="pt-PT" sz="2200" b="1" i="1" dirty="0" err="1">
                <a:latin typeface="Comic Sans MS" panose="030F0702030302020204" pitchFamily="66" charset="0"/>
              </a:rPr>
              <a:t>Amoris</a:t>
            </a:r>
            <a:r>
              <a:rPr lang="pt-PT" sz="2200" b="1" i="1" dirty="0">
                <a:latin typeface="Comic Sans MS" panose="030F0702030302020204" pitchFamily="66" charset="0"/>
              </a:rPr>
              <a:t> </a:t>
            </a:r>
            <a:r>
              <a:rPr lang="pt-PT" sz="2200" b="1" i="1" dirty="0" err="1">
                <a:latin typeface="Comic Sans MS" panose="030F0702030302020204" pitchFamily="66" charset="0"/>
              </a:rPr>
              <a:t>Laetitia</a:t>
            </a:r>
            <a:r>
              <a:rPr lang="pt-PT" sz="2200" dirty="0">
                <a:latin typeface="Comic Sans MS" panose="030F0702030302020204" pitchFamily="66" charset="0"/>
              </a:rPr>
              <a:t>? Estratégias para a aplicação da exortação apostólica do Papa Francisco”, de 9 a 12 de junho de 2021, com os responsáveis da pastoral familiar das conferências episcopais, movimentos eclesiais e associações internacionais de família.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2. </a:t>
            </a:r>
            <a:r>
              <a:rPr lang="pt-PT" sz="2200" b="1" dirty="0" smtClean="0">
                <a:latin typeface="Comic Sans MS" panose="030F0702030302020204" pitchFamily="66" charset="0"/>
              </a:rPr>
              <a:t>Projeto </a:t>
            </a:r>
            <a:r>
              <a:rPr lang="pt-PT" sz="2200" b="1" dirty="0">
                <a:latin typeface="Comic Sans MS" panose="030F0702030302020204" pitchFamily="66" charset="0"/>
              </a:rPr>
              <a:t>“10 Vídeos </a:t>
            </a:r>
            <a:r>
              <a:rPr lang="pt-PT" sz="2200" b="1" i="1" dirty="0" err="1">
                <a:latin typeface="Comic Sans MS" panose="030F0702030302020204" pitchFamily="66" charset="0"/>
              </a:rPr>
              <a:t>Amoris</a:t>
            </a:r>
            <a:r>
              <a:rPr lang="pt-PT" sz="2200" b="1" i="1" dirty="0">
                <a:latin typeface="Comic Sans MS" panose="030F0702030302020204" pitchFamily="66" charset="0"/>
              </a:rPr>
              <a:t> </a:t>
            </a:r>
            <a:r>
              <a:rPr lang="pt-PT" sz="2200" b="1" i="1" dirty="0" err="1">
                <a:latin typeface="Comic Sans MS" panose="030F0702030302020204" pitchFamily="66" charset="0"/>
              </a:rPr>
              <a:t>Laetitia</a:t>
            </a:r>
            <a:r>
              <a:rPr lang="pt-PT" sz="2200" b="1" dirty="0">
                <a:latin typeface="Comic Sans MS" panose="030F0702030302020204" pitchFamily="66" charset="0"/>
              </a:rPr>
              <a:t>”: </a:t>
            </a:r>
            <a:r>
              <a:rPr lang="pt-PT" sz="2200" dirty="0">
                <a:latin typeface="Comic Sans MS" panose="030F0702030302020204" pitchFamily="66" charset="0"/>
              </a:rPr>
              <a:t>o Santo Padre explicará os capítulos da exortação apostólica, junto com famílias que testemunharão alguns </a:t>
            </a:r>
            <a:r>
              <a:rPr lang="pt-PT" sz="2200" dirty="0" smtClean="0">
                <a:latin typeface="Comic Sans MS" panose="030F0702030302020204" pitchFamily="66" charset="0"/>
              </a:rPr>
              <a:t>aspetos </a:t>
            </a:r>
            <a:r>
              <a:rPr lang="pt-PT" sz="2200" dirty="0">
                <a:latin typeface="Comic Sans MS" panose="030F0702030302020204" pitchFamily="66" charset="0"/>
              </a:rPr>
              <a:t>de sua vida diária. A cada mês será lançado um vídeo para despertar o interesse pastoral pela família nas dioceses e paróquias de todo o mundo</a:t>
            </a:r>
            <a:r>
              <a:rPr lang="pt-PT" sz="2200" dirty="0" smtClean="0">
                <a:latin typeface="Comic Sans MS" panose="030F0702030302020204" pitchFamily="66" charset="0"/>
              </a:rPr>
              <a:t>.</a:t>
            </a:r>
            <a:endParaRPr lang="pt-PT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67721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Iniciativas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3100" dirty="0" smtClean="0">
                <a:latin typeface="Comic Sans MS" panose="030F0702030302020204" pitchFamily="66" charset="0"/>
              </a:rPr>
              <a:t>Recursos </a:t>
            </a:r>
            <a:r>
              <a:rPr lang="pt-PT" sz="2700" dirty="0" smtClean="0">
                <a:latin typeface="Comic Sans MS" panose="030F0702030302020204" pitchFamily="66" charset="0"/>
              </a:rPr>
              <a:t>(</a:t>
            </a:r>
            <a:r>
              <a:rPr lang="pt-PT" sz="2700" dirty="0" err="1" smtClean="0">
                <a:latin typeface="Comic Sans MS" panose="030F0702030302020204" pitchFamily="66" charset="0"/>
              </a:rPr>
              <a:t>cont</a:t>
            </a:r>
            <a:r>
              <a:rPr lang="pt-PT" sz="2700" dirty="0" smtClean="0">
                <a:latin typeface="Comic Sans MS" panose="030F0702030302020204" pitchFamily="66" charset="0"/>
              </a:rPr>
              <a:t>.)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3</a:t>
            </a:r>
            <a:r>
              <a:rPr lang="pt-PT" sz="2200" dirty="0">
                <a:latin typeface="Comic Sans MS" panose="030F0702030302020204" pitchFamily="66" charset="0"/>
              </a:rPr>
              <a:t>.     </a:t>
            </a:r>
            <a:r>
              <a:rPr lang="pt-PT" sz="2200" b="1" dirty="0">
                <a:latin typeface="Comic Sans MS" panose="030F0702030302020204" pitchFamily="66" charset="0"/>
              </a:rPr>
              <a:t>#</a:t>
            </a:r>
            <a:r>
              <a:rPr lang="pt-PT" sz="2200" b="1" dirty="0" err="1">
                <a:latin typeface="Comic Sans MS" panose="030F0702030302020204" pitchFamily="66" charset="0"/>
              </a:rPr>
              <a:t>IamChurch</a:t>
            </a:r>
            <a:r>
              <a:rPr lang="pt-PT" sz="2200" dirty="0">
                <a:latin typeface="Comic Sans MS" panose="030F0702030302020204" pitchFamily="66" charset="0"/>
              </a:rPr>
              <a:t>: difusão de alguns vídeos com testemunhos sobre o protagonismo eclesial e a fé das pessoas com deficiência.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4.     </a:t>
            </a:r>
            <a:r>
              <a:rPr lang="pt-PT" sz="2200" b="1" dirty="0">
                <a:latin typeface="Comic Sans MS" panose="030F0702030302020204" pitchFamily="66" charset="0"/>
              </a:rPr>
              <a:t>“Caminhando com as famílias</a:t>
            </a:r>
            <a:r>
              <a:rPr lang="pt-PT" sz="2200" dirty="0">
                <a:latin typeface="Comic Sans MS" panose="030F0702030302020204" pitchFamily="66" charset="0"/>
              </a:rPr>
              <a:t>”: 12 propostas pastorais concretas para caminhar com as famílias, inspiradas pela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i="1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5. </a:t>
            </a:r>
            <a:r>
              <a:rPr lang="pt-PT" sz="2200" dirty="0" smtClean="0">
                <a:latin typeface="Comic Sans MS" panose="030F0702030302020204" pitchFamily="66" charset="0"/>
              </a:rPr>
              <a:t>Tendo </a:t>
            </a:r>
            <a:r>
              <a:rPr lang="pt-PT" sz="2200" dirty="0">
                <a:latin typeface="Comic Sans MS" panose="030F0702030302020204" pitchFamily="66" charset="0"/>
              </a:rPr>
              <a:t>em vista o X Encontro Mundial das Famílias de Roma 2022, as dioceses e as famílias de todo o mundo são convidadas a divulgar e aprofundar as </a:t>
            </a:r>
            <a:r>
              <a:rPr lang="pt-PT" sz="2200" b="1" dirty="0">
                <a:latin typeface="Comic Sans MS" panose="030F0702030302020204" pitchFamily="66" charset="0"/>
              </a:rPr>
              <a:t>catequeses</a:t>
            </a:r>
            <a:r>
              <a:rPr lang="pt-PT" sz="2200" dirty="0">
                <a:latin typeface="Comic Sans MS" panose="030F0702030302020204" pitchFamily="66" charset="0"/>
              </a:rPr>
              <a:t> que serão disponibilizadas pela diocese de Roma e a empenhar-se em iniciativas pastorais </a:t>
            </a:r>
            <a:r>
              <a:rPr lang="pt-PT" sz="2200" i="1" dirty="0">
                <a:latin typeface="Comic Sans MS" panose="030F0702030302020204" pitchFamily="66" charset="0"/>
              </a:rPr>
              <a:t>ad hoc</a:t>
            </a:r>
            <a:r>
              <a:rPr lang="pt-PT" sz="22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6</a:t>
            </a:r>
            <a:r>
              <a:rPr lang="pt-PT" sz="2200" dirty="0" smtClean="0">
                <a:latin typeface="Comic Sans MS" panose="030F0702030302020204" pitchFamily="66" charset="0"/>
              </a:rPr>
              <a:t>. Celebração </a:t>
            </a:r>
            <a:r>
              <a:rPr lang="pt-PT" sz="2200" dirty="0">
                <a:latin typeface="Comic Sans MS" panose="030F0702030302020204" pitchFamily="66" charset="0"/>
              </a:rPr>
              <a:t>de uma </a:t>
            </a:r>
            <a:r>
              <a:rPr lang="pt-PT" sz="2200" b="1" dirty="0">
                <a:latin typeface="Comic Sans MS" panose="030F0702030302020204" pitchFamily="66" charset="0"/>
              </a:rPr>
              <a:t>Jornada para os avós e os idosos</a:t>
            </a:r>
            <a:r>
              <a:rPr lang="pt-PT" sz="2200" dirty="0">
                <a:latin typeface="Comic Sans MS" panose="030F0702030302020204" pitchFamily="66" charset="0"/>
              </a:rPr>
              <a:t>.</a:t>
            </a:r>
          </a:p>
          <a:p>
            <a:endParaRPr lang="pt-P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pt-PT" sz="105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1710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 smtClean="0">
                <a:latin typeface="Comic Sans MS" panose="030F0702030302020204" pitchFamily="66" charset="0"/>
              </a:rPr>
              <a:t>Doze </a:t>
            </a:r>
            <a:r>
              <a:rPr lang="pt-PT" sz="2400" dirty="0">
                <a:latin typeface="Comic Sans MS" panose="030F0702030302020204" pitchFamily="66" charset="0"/>
              </a:rPr>
              <a:t>propostas e sugestões para uma pastoral familiar à luz da exortação apostólica </a:t>
            </a:r>
            <a:r>
              <a:rPr lang="pt-PT" sz="2400" dirty="0" err="1">
                <a:latin typeface="Comic Sans MS" panose="030F0702030302020204" pitchFamily="66" charset="0"/>
              </a:rPr>
              <a:t>Amoris</a:t>
            </a:r>
            <a:r>
              <a:rPr lang="pt-PT" sz="2400" dirty="0">
                <a:latin typeface="Comic Sans MS" panose="030F0702030302020204" pitchFamily="66" charset="0"/>
              </a:rPr>
              <a:t> </a:t>
            </a:r>
            <a:r>
              <a:rPr lang="pt-PT" sz="2400" dirty="0" err="1">
                <a:latin typeface="Comic Sans MS" panose="030F0702030302020204" pitchFamily="66" charset="0"/>
              </a:rPr>
              <a:t>Laetitia</a:t>
            </a:r>
            <a:r>
              <a:rPr lang="pt-PT" sz="2400" dirty="0">
                <a:latin typeface="Comic Sans MS" panose="030F0702030302020204" pitchFamily="66" charset="0"/>
              </a:rPr>
              <a:t>. </a:t>
            </a:r>
            <a:endParaRPr lang="pt-PT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pt-P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400" i="1" u="sng" dirty="0" smtClean="0">
                <a:latin typeface="Comic Sans MS" panose="030F0702030302020204" pitchFamily="66" charset="0"/>
              </a:rPr>
              <a:t>Cada </a:t>
            </a:r>
            <a:r>
              <a:rPr lang="pt-PT" sz="2400" i="1" u="sng" dirty="0">
                <a:latin typeface="Comic Sans MS" panose="030F0702030302020204" pitchFamily="66" charset="0"/>
              </a:rPr>
              <a:t>realidade eclesial é convidada a levar em consideração aquelas que julga possível realizar ou implementar </a:t>
            </a:r>
            <a:r>
              <a:rPr lang="pt-PT" sz="2400" i="1" u="sng" dirty="0" smtClean="0">
                <a:latin typeface="Comic Sans MS" panose="030F0702030302020204" pitchFamily="66" charset="0"/>
              </a:rPr>
              <a:t>a </a:t>
            </a:r>
            <a:r>
              <a:rPr lang="pt-PT" sz="2400" i="1" u="sng" dirty="0">
                <a:latin typeface="Comic Sans MS" panose="030F0702030302020204" pitchFamily="66" charset="0"/>
              </a:rPr>
              <a:t>nível local, de acordo com suas próprias condições e necessidades</a:t>
            </a:r>
            <a:r>
              <a:rPr lang="pt-PT" sz="2400" dirty="0">
                <a:latin typeface="Comic Sans MS" panose="030F0702030302020204" pitchFamily="66" charset="0"/>
              </a:rPr>
              <a:t>.</a:t>
            </a:r>
            <a:endParaRPr lang="pt-PT" sz="11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6099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1. Fortalecer a pastoral da preparação para o </a:t>
            </a:r>
            <a:r>
              <a:rPr lang="pt-PT" sz="2200" dirty="0" smtClean="0">
                <a:latin typeface="Comic Sans MS" panose="030F0702030302020204" pitchFamily="66" charset="0"/>
              </a:rPr>
              <a:t>matrimónio </a:t>
            </a:r>
            <a:r>
              <a:rPr lang="pt-PT" sz="2200" dirty="0">
                <a:latin typeface="Comic Sans MS" panose="030F0702030302020204" pitchFamily="66" charset="0"/>
              </a:rPr>
              <a:t>com novos </a:t>
            </a:r>
            <a:r>
              <a:rPr lang="pt-PT" sz="2400" b="1" dirty="0">
                <a:latin typeface="Comic Sans MS" panose="030F0702030302020204" pitchFamily="66" charset="0"/>
              </a:rPr>
              <a:t>itinerários </a:t>
            </a:r>
            <a:r>
              <a:rPr lang="pt-PT" sz="2400" b="1" dirty="0" err="1">
                <a:latin typeface="Comic Sans MS" panose="030F0702030302020204" pitchFamily="66" charset="0"/>
              </a:rPr>
              <a:t>catecumenais</a:t>
            </a:r>
            <a:r>
              <a:rPr lang="pt-PT" sz="2400" b="1" dirty="0">
                <a:latin typeface="Comic Sans MS" panose="030F0702030302020204" pitchFamily="66" charset="0"/>
              </a:rPr>
              <a:t> </a:t>
            </a:r>
            <a:r>
              <a:rPr lang="pt-PT" sz="2200" dirty="0">
                <a:latin typeface="Comic Sans MS" panose="030F0702030302020204" pitchFamily="66" charset="0"/>
              </a:rPr>
              <a:t>em nível diocesano e paroquial (cf. AL 205-222) para oferecer uma preparação ao </a:t>
            </a:r>
            <a:r>
              <a:rPr lang="pt-PT" sz="2200" dirty="0" smtClean="0">
                <a:latin typeface="Comic Sans MS" panose="030F0702030302020204" pitchFamily="66" charset="0"/>
              </a:rPr>
              <a:t>matrimónio </a:t>
            </a:r>
            <a:r>
              <a:rPr lang="pt-PT" sz="2200" dirty="0">
                <a:latin typeface="Comic Sans MS" panose="030F0702030302020204" pitchFamily="66" charset="0"/>
              </a:rPr>
              <a:t>remota, próxima e imediata e um acompanhamento dos cônjuges nos primeiros anos de casamento. Um compromisso confiado de modo particular aos casais que, com os pastores, se tornam companheiros de viagem dos namorados, noivos e dos esposos mais recentes.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2. Potencializar a pastoral de </a:t>
            </a:r>
            <a:r>
              <a:rPr lang="pt-PT" sz="2400" b="1" dirty="0">
                <a:latin typeface="Comic Sans MS" panose="030F0702030302020204" pitchFamily="66" charset="0"/>
              </a:rPr>
              <a:t>acompanhamento dos esposos </a:t>
            </a:r>
            <a:r>
              <a:rPr lang="pt-PT" sz="2200" dirty="0">
                <a:latin typeface="Comic Sans MS" panose="030F0702030302020204" pitchFamily="66" charset="0"/>
              </a:rPr>
              <a:t>com encontros de aprofundamento e momentos de espiritualidade e oração dedicados a eles para adquirirem consciência do dom e da graça do sacramento nupcial (cf. AL 58-ss e 223-230</a:t>
            </a:r>
            <a:r>
              <a:rPr lang="pt-PT" sz="2200" dirty="0" smtClean="0">
                <a:latin typeface="Comic Sans MS" panose="030F0702030302020204" pitchFamily="66" charset="0"/>
              </a:rPr>
              <a:t>).</a:t>
            </a:r>
            <a:endParaRPr lang="pt-PT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7401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3. Organizar </a:t>
            </a:r>
            <a:r>
              <a:rPr lang="pt-PT" sz="2400" b="1" dirty="0">
                <a:latin typeface="Comic Sans MS" panose="030F0702030302020204" pitchFamily="66" charset="0"/>
              </a:rPr>
              <a:t>encontros para os pais </a:t>
            </a:r>
            <a:r>
              <a:rPr lang="pt-PT" sz="2200" dirty="0">
                <a:latin typeface="Comic Sans MS" panose="030F0702030302020204" pitchFamily="66" charset="0"/>
              </a:rPr>
              <a:t>sobre a educação dos filhos e sobre os desafios mais atuais (cf. AL 172-ss e 259 -290), respondendo à indicação do Papa Francisco, que sugere que os pais procurem compreender “onde os filhos verdadeiramente estão no seu caminho” (cf. AL 261).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4. Promover encontros de reflexão e discussão sobre </a:t>
            </a:r>
            <a:r>
              <a:rPr lang="pt-PT" sz="2400" b="1" dirty="0">
                <a:latin typeface="Comic Sans MS" panose="030F0702030302020204" pitchFamily="66" charset="0"/>
              </a:rPr>
              <a:t>a beleza e as dificuldades da vida familiar</a:t>
            </a:r>
            <a:r>
              <a:rPr lang="pt-PT" sz="2200" dirty="0">
                <a:latin typeface="Comic Sans MS" panose="030F0702030302020204" pitchFamily="66" charset="0"/>
              </a:rPr>
              <a:t> (cf. AL 32-ss e 89-ss), para encorajar o reconhecimento do valor social da família, e a constituição de uma rede de pastores e de famílias capazes de fazer-se próximos nas situações difíceis, com o anúncio, a partilha e o testemunho.</a:t>
            </a:r>
          </a:p>
        </p:txBody>
      </p:sp>
    </p:spTree>
    <p:extLst>
      <p:ext uri="{BB962C8B-B14F-4D97-AF65-F5344CB8AC3E}">
        <p14:creationId xmlns:p14="http://schemas.microsoft.com/office/powerpoint/2010/main" val="52667438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5. Intensificar o </a:t>
            </a:r>
            <a:r>
              <a:rPr lang="pt-PT" sz="2400" b="1" dirty="0">
                <a:latin typeface="Comic Sans MS" panose="030F0702030302020204" pitchFamily="66" charset="0"/>
              </a:rPr>
              <a:t>acompanhamento dos casais em crise </a:t>
            </a:r>
            <a:r>
              <a:rPr lang="pt-PT" sz="2200" dirty="0">
                <a:latin typeface="Comic Sans MS" panose="030F0702030302020204" pitchFamily="66" charset="0"/>
              </a:rPr>
              <a:t>(cf. AL 232-ss.) para apoiar e formar a uma atitude resiliente, que leve a ver as dificuldades como oportunidades para crescer no amor e se fortalecer.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6. </a:t>
            </a:r>
            <a:r>
              <a:rPr lang="pt-PT" sz="2400" b="1" dirty="0">
                <a:latin typeface="Comic Sans MS" panose="030F0702030302020204" pitchFamily="66" charset="0"/>
              </a:rPr>
              <a:t>Inserir casais de esposos nas estruturas </a:t>
            </a:r>
            <a:r>
              <a:rPr lang="pt-PT" sz="2200" dirty="0">
                <a:latin typeface="Comic Sans MS" panose="030F0702030302020204" pitchFamily="66" charset="0"/>
              </a:rPr>
              <a:t>diocesanas e paroquiais para configurar a pastoral familiar (cf. AL 86-88) e a </a:t>
            </a:r>
            <a:r>
              <a:rPr lang="pt-PT" sz="2400" b="1" dirty="0">
                <a:latin typeface="Comic Sans MS" panose="030F0702030302020204" pitchFamily="66" charset="0"/>
              </a:rPr>
              <a:t>formação dos operadores </a:t>
            </a:r>
            <a:r>
              <a:rPr lang="pt-PT" sz="2200" dirty="0">
                <a:latin typeface="Comic Sans MS" panose="030F0702030302020204" pitchFamily="66" charset="0"/>
              </a:rPr>
              <a:t>pastorais, dos seminaristas e dos sacerdotes para que eles estejam à altura dos desafios de hoje (cf. AL 202-ss), colaborando com as famílias. Para isso, será importante fazer funcionar a reciprocidade entre a "família- Igreja doméstica" e a Igreja (AL 200), para que se descubram e se valorizem como dom insubstituível uma para a outra.</a:t>
            </a:r>
          </a:p>
        </p:txBody>
      </p:sp>
    </p:spTree>
    <p:extLst>
      <p:ext uri="{BB962C8B-B14F-4D97-AF65-F5344CB8AC3E}">
        <p14:creationId xmlns:p14="http://schemas.microsoft.com/office/powerpoint/2010/main" val="69059623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7. Promover nas famílias a sua natural </a:t>
            </a:r>
            <a:r>
              <a:rPr lang="pt-PT" sz="2400" b="1" dirty="0">
                <a:latin typeface="Comic Sans MS" panose="030F0702030302020204" pitchFamily="66" charset="0"/>
              </a:rPr>
              <a:t>vocação missionária </a:t>
            </a:r>
            <a:r>
              <a:rPr lang="pt-PT" sz="2200" dirty="0">
                <a:latin typeface="Comic Sans MS" panose="030F0702030302020204" pitchFamily="66" charset="0"/>
              </a:rPr>
              <a:t>(cf. AL 201, 230 e 324) criando momentos de formação para a evangelização e iniciativas missionárias (por exemplo, por ocasião da formação dos filhos para os sacramentos, </a:t>
            </a:r>
            <a:r>
              <a:rPr lang="pt-PT" sz="2200" dirty="0" smtClean="0">
                <a:latin typeface="Comic Sans MS" panose="030F0702030302020204" pitchFamily="66" charset="0"/>
              </a:rPr>
              <a:t>matrimónios</a:t>
            </a:r>
            <a:r>
              <a:rPr lang="pt-PT" sz="2200" dirty="0">
                <a:latin typeface="Comic Sans MS" panose="030F0702030302020204" pitchFamily="66" charset="0"/>
              </a:rPr>
              <a:t>, aniversários ou momentos litúrgicos importantes).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8. Desenvolver uma </a:t>
            </a:r>
            <a:r>
              <a:rPr lang="pt-PT" sz="2400" b="1" dirty="0">
                <a:latin typeface="Comic Sans MS" panose="030F0702030302020204" pitchFamily="66" charset="0"/>
              </a:rPr>
              <a:t>pastoral dos idosos </a:t>
            </a:r>
            <a:r>
              <a:rPr lang="pt-PT" sz="2200" dirty="0">
                <a:latin typeface="Comic Sans MS" panose="030F0702030302020204" pitchFamily="66" charset="0"/>
              </a:rPr>
              <a:t>(cf. AL 191-193) que vise superar a cultura do descarte e a indiferença e a promover propostas transversais em relação às diferentes idades da vida, tornando também os idosos protagonistas da pastoral comunitária.</a:t>
            </a:r>
          </a:p>
        </p:txBody>
      </p:sp>
    </p:spTree>
    <p:extLst>
      <p:ext uri="{BB962C8B-B14F-4D97-AF65-F5344CB8AC3E}">
        <p14:creationId xmlns:p14="http://schemas.microsoft.com/office/powerpoint/2010/main" val="75748550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9. Envolver a </a:t>
            </a:r>
            <a:r>
              <a:rPr lang="pt-PT" sz="2400" b="1" dirty="0">
                <a:latin typeface="Comic Sans MS" panose="030F0702030302020204" pitchFamily="66" charset="0"/>
              </a:rPr>
              <a:t>pastoral juvenil </a:t>
            </a:r>
            <a:r>
              <a:rPr lang="pt-PT" sz="2200" dirty="0">
                <a:latin typeface="Comic Sans MS" panose="030F0702030302020204" pitchFamily="66" charset="0"/>
              </a:rPr>
              <a:t>com iniciativas de reflexão e discussão sobre questões como família, casamento, castidade, abertura à vida, uso das redes sociais, pobreza, cuidado a criação (cf. AL 40). Precisamos ser capazes de despertar o entusiasmo e valorizar a capacidade dos jovens de se comprometerem plenamente diante dos grandes ideais e dos desafios que eles acarretam. Uma atenção especial seja dada este ano às crianças, para que fiquem cientes do Ano “Família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dirty="0">
                <a:latin typeface="Comic Sans MS" panose="030F0702030302020204" pitchFamily="66" charset="0"/>
              </a:rPr>
              <a:t>” e das iniciativas propostas. 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10. Promover a </a:t>
            </a:r>
            <a:r>
              <a:rPr lang="pt-PT" sz="2400" b="1" dirty="0">
                <a:latin typeface="Comic Sans MS" panose="030F0702030302020204" pitchFamily="66" charset="0"/>
              </a:rPr>
              <a:t>preparação ao X Encontro Mundial das Famílias </a:t>
            </a:r>
            <a:r>
              <a:rPr lang="pt-PT" sz="2200" dirty="0">
                <a:latin typeface="Comic Sans MS" panose="030F0702030302020204" pitchFamily="66" charset="0"/>
              </a:rPr>
              <a:t>com as catequeses e percursos formativos que, através de várias etapas e experiências, acompanhem as famílias ao Encontro com o Santo Padre.</a:t>
            </a:r>
          </a:p>
        </p:txBody>
      </p:sp>
    </p:spTree>
    <p:extLst>
      <p:ext uri="{BB962C8B-B14F-4D97-AF65-F5344CB8AC3E}">
        <p14:creationId xmlns:p14="http://schemas.microsoft.com/office/powerpoint/2010/main" val="334941761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100" dirty="0" smtClean="0">
                <a:latin typeface="Comic Sans MS" panose="030F0702030302020204" pitchFamily="66" charset="0"/>
              </a:rPr>
              <a:t>“Caminhando com as famílias”</a:t>
            </a:r>
            <a:br>
              <a:rPr lang="pt-PT" sz="3100" dirty="0" smtClean="0">
                <a:latin typeface="Comic Sans MS" panose="030F0702030302020204" pitchFamily="66" charset="0"/>
              </a:rPr>
            </a:br>
            <a:r>
              <a:rPr lang="pt-PT" sz="2200" dirty="0" smtClean="0">
                <a:latin typeface="Comic Sans MS" panose="030F0702030302020204" pitchFamily="66" charset="0"/>
              </a:rPr>
              <a:t>(</a:t>
            </a:r>
            <a:r>
              <a:rPr lang="pt-PT" sz="2200" dirty="0" err="1" smtClean="0">
                <a:latin typeface="Comic Sans MS" panose="030F0702030302020204" pitchFamily="66" charset="0"/>
              </a:rPr>
              <a:t>cont</a:t>
            </a:r>
            <a:r>
              <a:rPr lang="pt-PT" sz="2200" dirty="0" smtClean="0">
                <a:latin typeface="Comic Sans MS" panose="030F0702030302020204" pitchFamily="66" charset="0"/>
              </a:rPr>
              <a:t>.)</a:t>
            </a:r>
            <a:endParaRPr lang="pt-PT" sz="22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11. Lançar iniciativas de acompanhamento e de discernimento para as </a:t>
            </a:r>
            <a:r>
              <a:rPr lang="pt-PT" sz="2400" b="1" dirty="0">
                <a:latin typeface="Comic Sans MS" panose="030F0702030302020204" pitchFamily="66" charset="0"/>
              </a:rPr>
              <a:t>famílias feridas </a:t>
            </a:r>
            <a:r>
              <a:rPr lang="pt-PT" sz="2200" dirty="0">
                <a:latin typeface="Comic Sans MS" panose="030F0702030302020204" pitchFamily="66" charset="0"/>
              </a:rPr>
              <a:t>(cf. AL 50-ss, 241-ss e 291-ss), para ajudá-las a descobrir e cumprir a missão que têm em sua família e na comunidade, a partir do Batismo.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12. Organizar nas paróquias e nas comunidades grupos de </a:t>
            </a:r>
            <a:r>
              <a:rPr lang="pt-PT" sz="2400" b="1" dirty="0">
                <a:latin typeface="Comic Sans MS" panose="030F0702030302020204" pitchFamily="66" charset="0"/>
              </a:rPr>
              <a:t>aprofundamento sobre a “</a:t>
            </a:r>
            <a:r>
              <a:rPr lang="pt-PT" sz="2400" b="1" i="1" dirty="0" err="1">
                <a:latin typeface="Comic Sans MS" panose="030F0702030302020204" pitchFamily="66" charset="0"/>
              </a:rPr>
              <a:t>Amoris</a:t>
            </a:r>
            <a:r>
              <a:rPr lang="pt-PT" sz="2400" b="1" i="1" dirty="0">
                <a:latin typeface="Comic Sans MS" panose="030F0702030302020204" pitchFamily="66" charset="0"/>
              </a:rPr>
              <a:t> </a:t>
            </a:r>
            <a:r>
              <a:rPr lang="pt-PT" sz="2400" b="1" i="1" dirty="0" err="1">
                <a:latin typeface="Comic Sans MS" panose="030F0702030302020204" pitchFamily="66" charset="0"/>
              </a:rPr>
              <a:t>Laetitia</a:t>
            </a:r>
            <a:r>
              <a:rPr lang="pt-PT" sz="2400" b="1" dirty="0">
                <a:latin typeface="Comic Sans MS" panose="030F0702030302020204" pitchFamily="66" charset="0"/>
              </a:rPr>
              <a:t>”</a:t>
            </a:r>
            <a:r>
              <a:rPr lang="pt-PT" sz="2200" dirty="0">
                <a:latin typeface="Comic Sans MS" panose="030F0702030302020204" pitchFamily="66" charset="0"/>
              </a:rPr>
              <a:t>, para aumentar a consciência das oportunidades pastorais concretas que surgem em cada comunidade eclesial (cf. AL 199-ss).</a:t>
            </a:r>
          </a:p>
        </p:txBody>
      </p:sp>
    </p:spTree>
    <p:extLst>
      <p:ext uri="{BB962C8B-B14F-4D97-AF65-F5344CB8AC3E}">
        <p14:creationId xmlns:p14="http://schemas.microsoft.com/office/powerpoint/2010/main" val="68453828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>
                <a:latin typeface="Comic Sans MS" panose="030F0702030302020204" pitchFamily="66" charset="0"/>
              </a:rPr>
              <a:t>X Encontro Mundial das </a:t>
            </a:r>
            <a:r>
              <a:rPr lang="pt-PT" dirty="0" smtClean="0">
                <a:latin typeface="Comic Sans MS" panose="030F0702030302020204" pitchFamily="66" charset="0"/>
              </a:rPr>
              <a:t>Famílias</a:t>
            </a:r>
            <a:endParaRPr lang="pt-PT" sz="1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Tema: </a:t>
            </a:r>
            <a:r>
              <a:rPr lang="pt-PT" sz="2200" b="1" dirty="0" smtClean="0">
                <a:latin typeface="Comic Sans MS" panose="030F0702030302020204" pitchFamily="66" charset="0"/>
              </a:rPr>
              <a:t>“Amor </a:t>
            </a:r>
            <a:r>
              <a:rPr lang="pt-PT" sz="2200" b="1" dirty="0">
                <a:latin typeface="Comic Sans MS" panose="030F0702030302020204" pitchFamily="66" charset="0"/>
              </a:rPr>
              <a:t>em família: vocação e caminho de santidade</a:t>
            </a:r>
            <a:r>
              <a:rPr lang="pt-PT" sz="2200" b="1" dirty="0" smtClean="0">
                <a:latin typeface="Comic Sans MS" panose="030F0702030302020204" pitchFamily="66" charset="0"/>
              </a:rPr>
              <a:t>”</a:t>
            </a:r>
          </a:p>
          <a:p>
            <a:pPr marL="0" indent="0">
              <a:buNone/>
            </a:pPr>
            <a:endParaRPr lang="pt-PT" sz="22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“No </a:t>
            </a:r>
            <a:r>
              <a:rPr lang="pt-PT" sz="2200" dirty="0">
                <a:latin typeface="Comic Sans MS" panose="030F0702030302020204" pitchFamily="66" charset="0"/>
              </a:rPr>
              <a:t>quinto aniversário da exortação apostólica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dirty="0">
                <a:latin typeface="Comic Sans MS" panose="030F0702030302020204" pitchFamily="66" charset="0"/>
              </a:rPr>
              <a:t>e três anos depois da promulgação de </a:t>
            </a:r>
            <a:r>
              <a:rPr lang="pt-PT" sz="2200" i="1" dirty="0" err="1">
                <a:latin typeface="Comic Sans MS" panose="030F0702030302020204" pitchFamily="66" charset="0"/>
              </a:rPr>
              <a:t>Gaudete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et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 smtClean="0">
                <a:latin typeface="Comic Sans MS" panose="030F0702030302020204" pitchFamily="66" charset="0"/>
              </a:rPr>
              <a:t>exsultate</a:t>
            </a:r>
            <a:r>
              <a:rPr lang="pt-PT" sz="2200" i="1" dirty="0" smtClean="0">
                <a:latin typeface="Comic Sans MS" panose="030F0702030302020204" pitchFamily="66" charset="0"/>
              </a:rPr>
              <a:t>,</a:t>
            </a:r>
            <a:r>
              <a:rPr lang="pt-PT" sz="2200" dirty="0" smtClean="0">
                <a:latin typeface="Comic Sans MS" panose="030F0702030302020204" pitchFamily="66" charset="0"/>
              </a:rPr>
              <a:t> </a:t>
            </a:r>
            <a:r>
              <a:rPr lang="pt-PT" sz="2200" dirty="0">
                <a:latin typeface="Comic Sans MS" panose="030F0702030302020204" pitchFamily="66" charset="0"/>
              </a:rPr>
              <a:t>pretende-se </a:t>
            </a:r>
            <a:r>
              <a:rPr lang="pt-PT" sz="2200" b="1" dirty="0">
                <a:latin typeface="Comic Sans MS" panose="030F0702030302020204" pitchFamily="66" charset="0"/>
              </a:rPr>
              <a:t>destacar o amor familiar como vocação e forma de santidade</a:t>
            </a:r>
            <a:r>
              <a:rPr lang="pt-PT" sz="2200" dirty="0">
                <a:latin typeface="Comic Sans MS" panose="030F0702030302020204" pitchFamily="66" charset="0"/>
              </a:rPr>
              <a:t>, para compreender e partilhar o sentido profundo e salvífico das relações familiares na vida quotidiana</a:t>
            </a:r>
            <a:r>
              <a:rPr lang="pt-PT" sz="2200" dirty="0" smtClean="0">
                <a:latin typeface="Comic Sans MS" panose="030F0702030302020204" pitchFamily="66" charset="0"/>
              </a:rPr>
              <a:t>”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O encontro será organizado pela Diocese de Roma e pelo Dicastério para os Leigos, Família e </a:t>
            </a:r>
            <a:r>
              <a:rPr lang="pt-PT" sz="2200" dirty="0" smtClean="0">
                <a:latin typeface="Comic Sans MS" panose="030F0702030302020204" pitchFamily="66" charset="0"/>
              </a:rPr>
              <a:t>Vida. </a:t>
            </a:r>
          </a:p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Inicialmente </a:t>
            </a:r>
            <a:r>
              <a:rPr lang="pt-PT" sz="2200" dirty="0">
                <a:latin typeface="Comic Sans MS" panose="030F0702030302020204" pitchFamily="66" charset="0"/>
              </a:rPr>
              <a:t>previsto para o sexto aniversário de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dirty="0">
                <a:latin typeface="Comic Sans MS" panose="030F0702030302020204" pitchFamily="66" charset="0"/>
              </a:rPr>
              <a:t>e quatro anos depois de </a:t>
            </a:r>
            <a:r>
              <a:rPr lang="pt-PT" sz="2200" i="1" dirty="0" err="1">
                <a:latin typeface="Comic Sans MS" panose="030F0702030302020204" pitchFamily="66" charset="0"/>
              </a:rPr>
              <a:t>Gaudete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et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Exsultate</a:t>
            </a:r>
            <a:r>
              <a:rPr lang="pt-PT" sz="2200" dirty="0">
                <a:latin typeface="Comic Sans MS" panose="030F0702030302020204" pitchFamily="66" charset="0"/>
              </a:rPr>
              <a:t>, ou seja, no ano de 2021, foi transferido para </a:t>
            </a:r>
            <a:r>
              <a:rPr lang="pt-PT" sz="2200" b="1" dirty="0" smtClean="0">
                <a:latin typeface="Comic Sans MS" panose="030F0702030302020204" pitchFamily="66" charset="0"/>
              </a:rPr>
              <a:t>junho de 2022</a:t>
            </a:r>
            <a:r>
              <a:rPr lang="pt-PT" sz="22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109119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Tema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2348880"/>
            <a:ext cx="8964612" cy="1428254"/>
          </a:xfrm>
        </p:spPr>
        <p:txBody>
          <a:bodyPr/>
          <a:lstStyle/>
          <a:p>
            <a:pPr marL="0" indent="0" algn="ctr">
              <a:buNone/>
            </a:pPr>
            <a:r>
              <a:rPr lang="pt-PT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 </a:t>
            </a:r>
            <a:r>
              <a:rPr lang="pt-PT" b="1" dirty="0">
                <a:solidFill>
                  <a:srgbClr val="002060"/>
                </a:solidFill>
                <a:latin typeface="Comic Sans MS" panose="030F0702030302020204" pitchFamily="66" charset="0"/>
              </a:rPr>
              <a:t>anúncio cristão sobre a família</a:t>
            </a:r>
            <a:endParaRPr lang="pt-PT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rgbClr val="002060"/>
                </a:solidFill>
                <a:latin typeface="Comic Sans MS" panose="030F0702030302020204" pitchFamily="66" charset="0"/>
              </a:rPr>
              <a:t>é verdadeiramente uma boa </a:t>
            </a:r>
            <a:r>
              <a:rPr lang="pt-PT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notícia </a:t>
            </a:r>
            <a:r>
              <a:rPr lang="pt-PT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(AL1)</a:t>
            </a:r>
            <a:r>
              <a:rPr lang="pt-PT" b="1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endParaRPr lang="pt-PT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26695" algn="l"/>
              </a:tabLst>
            </a:pPr>
            <a:endParaRPr lang="pt-PT" sz="11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>
                <a:latin typeface="Comic Sans MS" panose="030F0702030302020204" pitchFamily="66" charset="0"/>
              </a:rPr>
              <a:t>X Encontro Mundial das </a:t>
            </a:r>
            <a:r>
              <a:rPr lang="pt-PT" dirty="0" smtClean="0">
                <a:latin typeface="Comic Sans MS" panose="030F0702030302020204" pitchFamily="66" charset="0"/>
              </a:rPr>
              <a:t>Famílias</a:t>
            </a:r>
            <a:br>
              <a:rPr lang="pt-PT" dirty="0" smtClean="0">
                <a:latin typeface="Comic Sans MS" panose="030F0702030302020204" pitchFamily="66" charset="0"/>
              </a:rPr>
            </a:br>
            <a:r>
              <a:rPr lang="pt-PT" sz="2000" dirty="0" smtClean="0">
                <a:latin typeface="Comic Sans MS" panose="030F0702030302020204" pitchFamily="66" charset="0"/>
              </a:rPr>
              <a:t>(</a:t>
            </a:r>
            <a:r>
              <a:rPr lang="pt-PT" sz="2000" dirty="0" err="1" smtClean="0">
                <a:latin typeface="Comic Sans MS" panose="030F0702030302020204" pitchFamily="66" charset="0"/>
              </a:rPr>
              <a:t>cont</a:t>
            </a:r>
            <a:r>
              <a:rPr lang="pt-PT" sz="2000" dirty="0" smtClean="0">
                <a:latin typeface="Comic Sans MS" panose="030F0702030302020204" pitchFamily="66" charset="0"/>
              </a:rPr>
              <a:t>.)</a:t>
            </a:r>
            <a:endParaRPr lang="pt-PT" sz="16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“o matrimónio </a:t>
            </a:r>
            <a:r>
              <a:rPr lang="pt-PT" sz="2200" dirty="0">
                <a:latin typeface="Comic Sans MS" panose="030F0702030302020204" pitchFamily="66" charset="0"/>
              </a:rPr>
              <a:t>e a família manifestam o alto valor das relações humanas, na partilha das alegrias e das adversidades, no desenrolar da vida quotidiana , guiando as pessoas para o encontro com Deus. Este caminho, vivido com fidelidade e perseverança, fortalece o amor e realiza aquela vocação à santidade própria de cada pessoa, que se concretiza nas relações conjugais e familiares. Neste sentido, a vida familiar cristã é vocação e caminho de santidade, expressão do «mais belo rosto da </a:t>
            </a:r>
            <a:r>
              <a:rPr lang="pt-PT" sz="2200" dirty="0" smtClean="0">
                <a:latin typeface="Comic Sans MS" panose="030F0702030302020204" pitchFamily="66" charset="0"/>
              </a:rPr>
              <a:t>Igreja” </a:t>
            </a:r>
            <a:r>
              <a:rPr lang="pt-PT" sz="2200" dirty="0">
                <a:latin typeface="Comic Sans MS" panose="030F0702030302020204" pitchFamily="66" charset="0"/>
              </a:rPr>
              <a:t>(</a:t>
            </a:r>
            <a:r>
              <a:rPr lang="pt-PT" sz="2200" i="1" dirty="0" err="1">
                <a:latin typeface="Comic Sans MS" panose="030F0702030302020204" pitchFamily="66" charset="0"/>
              </a:rPr>
              <a:t>Gaudete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et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Exsultate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dirty="0">
                <a:latin typeface="Comic Sans MS" panose="030F0702030302020204" pitchFamily="66" charset="0"/>
              </a:rPr>
              <a:t>9</a:t>
            </a:r>
            <a:r>
              <a:rPr lang="pt-PT" sz="2200" dirty="0" smtClean="0">
                <a:latin typeface="Comic Sans MS" panose="030F0702030302020204" pitchFamily="66" charset="0"/>
              </a:rPr>
              <a:t>)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Mais </a:t>
            </a:r>
            <a:r>
              <a:rPr lang="pt-PT" sz="2200" dirty="0" smtClean="0">
                <a:latin typeface="Comic Sans MS" panose="030F0702030302020204" pitchFamily="66" charset="0"/>
              </a:rPr>
              <a:t>informações: </a:t>
            </a:r>
            <a:r>
              <a:rPr lang="pt-PT" sz="2200" dirty="0">
                <a:latin typeface="Comic Sans MS" panose="030F0702030302020204" pitchFamily="66" charset="0"/>
              </a:rPr>
              <a:t>www.diocesidiroma.it/roma2022</a:t>
            </a:r>
          </a:p>
        </p:txBody>
      </p:sp>
    </p:spTree>
    <p:extLst>
      <p:ext uri="{BB962C8B-B14F-4D97-AF65-F5344CB8AC3E}">
        <p14:creationId xmlns:p14="http://schemas.microsoft.com/office/powerpoint/2010/main" val="153475228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A4AA6C-A89E-4836-BAA9-5C41D70A0638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62" y="792251"/>
            <a:ext cx="7419475" cy="5273497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Porquê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392488"/>
          </a:xfrm>
        </p:spPr>
        <p:txBody>
          <a:bodyPr/>
          <a:lstStyle/>
          <a:p>
            <a:pPr marL="0" indent="0">
              <a:buNone/>
            </a:pPr>
            <a:r>
              <a:rPr lang="pt-PT" sz="2800" dirty="0">
                <a:latin typeface="Comic Sans MS" panose="030F0702030302020204" pitchFamily="66" charset="0"/>
              </a:rPr>
              <a:t>Em </a:t>
            </a:r>
            <a:r>
              <a:rPr lang="pt-PT" sz="2800" b="1" dirty="0">
                <a:latin typeface="Comic Sans MS" panose="030F0702030302020204" pitchFamily="66" charset="0"/>
              </a:rPr>
              <a:t>19 de março de 2021</a:t>
            </a:r>
            <a:r>
              <a:rPr lang="pt-PT" sz="2800" dirty="0">
                <a:latin typeface="Comic Sans MS" panose="030F0702030302020204" pitchFamily="66" charset="0"/>
              </a:rPr>
              <a:t>, a Igreja comemora </a:t>
            </a:r>
            <a:r>
              <a:rPr lang="pt-PT" sz="2800" b="1" dirty="0">
                <a:latin typeface="Comic Sans MS" panose="030F0702030302020204" pitchFamily="66" charset="0"/>
              </a:rPr>
              <a:t>5 anos </a:t>
            </a:r>
            <a:r>
              <a:rPr lang="pt-PT" sz="2800" b="1" dirty="0" smtClean="0">
                <a:latin typeface="Comic Sans MS" panose="030F0702030302020204" pitchFamily="66" charset="0"/>
              </a:rPr>
              <a:t>da publicação da </a:t>
            </a:r>
            <a:r>
              <a:rPr lang="pt-PT" sz="2800" b="1" dirty="0">
                <a:latin typeface="Comic Sans MS" panose="030F0702030302020204" pitchFamily="66" charset="0"/>
              </a:rPr>
              <a:t>exortação </a:t>
            </a:r>
            <a:r>
              <a:rPr lang="pt-PT" sz="2800" b="1" dirty="0" smtClean="0">
                <a:latin typeface="Comic Sans MS" panose="030F0702030302020204" pitchFamily="66" charset="0"/>
              </a:rPr>
              <a:t>apostólica </a:t>
            </a:r>
            <a:r>
              <a:rPr lang="pt-PT" sz="2800" b="1" i="1" dirty="0" err="1" smtClean="0">
                <a:latin typeface="Comic Sans MS" panose="030F0702030302020204" pitchFamily="66" charset="0"/>
              </a:rPr>
              <a:t>Amoris</a:t>
            </a:r>
            <a:r>
              <a:rPr lang="pt-PT" sz="2800" b="1" i="1" dirty="0" smtClean="0">
                <a:latin typeface="Comic Sans MS" panose="030F0702030302020204" pitchFamily="66" charset="0"/>
              </a:rPr>
              <a:t> </a:t>
            </a:r>
            <a:r>
              <a:rPr lang="pt-PT" sz="2800" b="1" i="1" dirty="0" err="1">
                <a:latin typeface="Comic Sans MS" panose="030F0702030302020204" pitchFamily="66" charset="0"/>
              </a:rPr>
              <a:t>Laetitia</a:t>
            </a:r>
            <a:r>
              <a:rPr lang="pt-PT" sz="2800" b="1" dirty="0">
                <a:latin typeface="Comic Sans MS" panose="030F0702030302020204" pitchFamily="66" charset="0"/>
              </a:rPr>
              <a:t> </a:t>
            </a:r>
            <a:r>
              <a:rPr lang="pt-PT" sz="2800" dirty="0">
                <a:latin typeface="Comic Sans MS" panose="030F0702030302020204" pitchFamily="66" charset="0"/>
              </a:rPr>
              <a:t>sobre a beleza e a alegria do amor familiar</a:t>
            </a:r>
            <a:r>
              <a:rPr lang="pt-PT" sz="28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pt-PT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800" dirty="0">
                <a:latin typeface="Comic Sans MS" panose="030F0702030302020204" pitchFamily="66" charset="0"/>
              </a:rPr>
              <a:t>Neste mesmo dia, o Papa Francisco inaugura o Ano "Família</a:t>
            </a:r>
            <a:r>
              <a:rPr lang="pt-PT" sz="2800" i="1" dirty="0">
                <a:latin typeface="Comic Sans MS" panose="030F0702030302020204" pitchFamily="66" charset="0"/>
              </a:rPr>
              <a:t> </a:t>
            </a:r>
            <a:r>
              <a:rPr lang="pt-PT" sz="2800" i="1" dirty="0" err="1">
                <a:latin typeface="Comic Sans MS" panose="030F0702030302020204" pitchFamily="66" charset="0"/>
              </a:rPr>
              <a:t>Amoris</a:t>
            </a:r>
            <a:r>
              <a:rPr lang="pt-PT" sz="2800" i="1" dirty="0">
                <a:latin typeface="Comic Sans MS" panose="030F0702030302020204" pitchFamily="66" charset="0"/>
              </a:rPr>
              <a:t> </a:t>
            </a:r>
            <a:r>
              <a:rPr lang="pt-PT" sz="2800" i="1" dirty="0" err="1">
                <a:latin typeface="Comic Sans MS" panose="030F0702030302020204" pitchFamily="66" charset="0"/>
              </a:rPr>
              <a:t>Laetitia</a:t>
            </a:r>
            <a:r>
              <a:rPr lang="pt-PT" sz="2800" dirty="0">
                <a:latin typeface="Comic Sans MS" panose="030F0702030302020204" pitchFamily="66" charset="0"/>
              </a:rPr>
              <a:t>", que terminará em </a:t>
            </a:r>
            <a:r>
              <a:rPr lang="pt-PT" sz="2800" b="1" dirty="0">
                <a:latin typeface="Comic Sans MS" panose="030F0702030302020204" pitchFamily="66" charset="0"/>
              </a:rPr>
              <a:t>26 de junho de 2022</a:t>
            </a:r>
            <a:r>
              <a:rPr lang="pt-PT" sz="2800" dirty="0" smtClean="0">
                <a:latin typeface="Comic Sans MS" panose="030F0702030302020204" pitchFamily="66" charset="0"/>
              </a:rPr>
              <a:t>, por </a:t>
            </a:r>
            <a:r>
              <a:rPr lang="pt-PT" sz="2800" dirty="0">
                <a:latin typeface="Comic Sans MS" panose="030F0702030302020204" pitchFamily="66" charset="0"/>
              </a:rPr>
              <a:t>ocasião do </a:t>
            </a:r>
            <a:r>
              <a:rPr lang="pt-PT" sz="2800" u="sng" dirty="0">
                <a:latin typeface="Comic Sans MS" panose="030F0702030302020204" pitchFamily="66" charset="0"/>
              </a:rPr>
              <a:t>X Encontro Mundial das Famílias</a:t>
            </a:r>
            <a:r>
              <a:rPr lang="pt-PT" sz="2800" dirty="0">
                <a:latin typeface="Comic Sans MS" panose="030F0702030302020204" pitchFamily="66" charset="0"/>
              </a:rPr>
              <a:t> em Roma com o Santo Padre.</a:t>
            </a:r>
          </a:p>
          <a:p>
            <a:pPr marL="0" indent="0" algn="ctr">
              <a:buNone/>
            </a:pPr>
            <a:r>
              <a:rPr lang="pt-PT" b="1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endParaRPr lang="pt-PT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26695" algn="l"/>
              </a:tabLst>
            </a:pPr>
            <a:endParaRPr lang="pt-PT" sz="11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4879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O projeto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5"/>
            <a:ext cx="8964612" cy="4943575"/>
          </a:xfrm>
        </p:spPr>
        <p:txBody>
          <a:bodyPr/>
          <a:lstStyle/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O Ano “Família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dirty="0">
                <a:latin typeface="Comic Sans MS" panose="030F0702030302020204" pitchFamily="66" charset="0"/>
              </a:rPr>
              <a:t>” é uma iniciativa do Papa Francisco, que pretende chegar a todas as famílias do mundo por meio de várias propostas de caráter espiritual, pastoral e cultural, a serem realizadas nas paróquias, dioceses, universidades, no contexto dos movimentos eclesiais e das associações familiares.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O objetivo é oferecer à Igreja oportunidades de reflexão e estudo para viver concretamente a riqueza da exortação apostólica </a:t>
            </a:r>
            <a:r>
              <a:rPr lang="pt-PT" sz="2200" i="1" dirty="0" err="1">
                <a:latin typeface="Comic Sans MS" panose="030F0702030302020204" pitchFamily="66" charset="0"/>
              </a:rPr>
              <a:t>Amoris</a:t>
            </a:r>
            <a:r>
              <a:rPr lang="pt-PT" sz="2200" i="1" dirty="0">
                <a:latin typeface="Comic Sans MS" panose="030F0702030302020204" pitchFamily="66" charset="0"/>
              </a:rPr>
              <a:t> </a:t>
            </a:r>
            <a:r>
              <a:rPr lang="pt-PT" sz="2200" i="1" dirty="0" err="1">
                <a:latin typeface="Comic Sans MS" panose="030F0702030302020204" pitchFamily="66" charset="0"/>
              </a:rPr>
              <a:t>Laetitia</a:t>
            </a:r>
            <a:r>
              <a:rPr lang="pt-PT" sz="22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 smtClean="0">
                <a:latin typeface="Comic Sans MS" panose="030F0702030302020204" pitchFamily="66" charset="0"/>
              </a:rPr>
              <a:t>Site</a:t>
            </a:r>
            <a:r>
              <a:rPr lang="pt-PT" sz="2200" dirty="0">
                <a:latin typeface="Comic Sans MS" panose="030F0702030302020204" pitchFamily="66" charset="0"/>
              </a:rPr>
              <a:t>: http://www.laityfamilylife.va/content/laityfamilylife/pt/amoris-laetitia.html#progetto</a:t>
            </a:r>
          </a:p>
        </p:txBody>
      </p:sp>
    </p:spTree>
    <p:extLst>
      <p:ext uri="{BB962C8B-B14F-4D97-AF65-F5344CB8AC3E}">
        <p14:creationId xmlns:p14="http://schemas.microsoft.com/office/powerpoint/2010/main" val="71059124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O projeto </a:t>
            </a:r>
            <a:r>
              <a:rPr lang="pt-PT" dirty="0" smtClean="0">
                <a:latin typeface="Comic Sans MS" panose="030F0702030302020204" pitchFamily="66" charset="0"/>
              </a:rPr>
              <a:t>(</a:t>
            </a:r>
            <a:r>
              <a:rPr lang="pt-PT" dirty="0" err="1" smtClean="0">
                <a:latin typeface="Comic Sans MS" panose="030F0702030302020204" pitchFamily="66" charset="0"/>
              </a:rPr>
              <a:t>cont</a:t>
            </a:r>
            <a:r>
              <a:rPr lang="pt-PT" dirty="0" smtClean="0">
                <a:latin typeface="Comic Sans MS" panose="030F0702030302020204" pitchFamily="66" charset="0"/>
              </a:rPr>
              <a:t>.)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392488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 smtClean="0">
                <a:latin typeface="Comic Sans MS" panose="030F0702030302020204" pitchFamily="66" charset="0"/>
              </a:rPr>
              <a:t>A </a:t>
            </a:r>
            <a:r>
              <a:rPr lang="pt-PT" sz="2400" dirty="0">
                <a:latin typeface="Comic Sans MS" panose="030F0702030302020204" pitchFamily="66" charset="0"/>
              </a:rPr>
              <a:t>experiência da pandemia pôs em evidência o papel central da família como Igreja doméstica e a importância dos laços comunitários entre as famílias, que fazem da Igreja uma autêntica “família de famílias” (AL 87).</a:t>
            </a:r>
          </a:p>
          <a:p>
            <a:pPr marL="0" indent="0">
              <a:buNone/>
            </a:pPr>
            <a:endParaRPr lang="pt-P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400" dirty="0">
                <a:latin typeface="Comic Sans MS" panose="030F0702030302020204" pitchFamily="66" charset="0"/>
              </a:rPr>
              <a:t>Esta merece um ano de celebrações, para que seja colocada no centro da solicitude pastoral e da atenção de cada realidade pastoral e eclesial.</a:t>
            </a:r>
            <a:endParaRPr lang="pt-PT" sz="105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0799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Objetivos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392488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>
                <a:latin typeface="Comic Sans MS" panose="030F0702030302020204" pitchFamily="66" charset="0"/>
              </a:rPr>
              <a:t>1.  Difundir o conteúdo da exortação apostólica “</a:t>
            </a:r>
            <a:r>
              <a:rPr lang="pt-PT" sz="2400" i="1" dirty="0" err="1">
                <a:latin typeface="Comic Sans MS" panose="030F0702030302020204" pitchFamily="66" charset="0"/>
              </a:rPr>
              <a:t>Amoris</a:t>
            </a:r>
            <a:r>
              <a:rPr lang="pt-PT" sz="2400" i="1" dirty="0">
                <a:latin typeface="Comic Sans MS" panose="030F0702030302020204" pitchFamily="66" charset="0"/>
              </a:rPr>
              <a:t> </a:t>
            </a:r>
            <a:r>
              <a:rPr lang="pt-PT" sz="2400" i="1" dirty="0" err="1">
                <a:latin typeface="Comic Sans MS" panose="030F0702030302020204" pitchFamily="66" charset="0"/>
              </a:rPr>
              <a:t>Laetitia</a:t>
            </a:r>
            <a:r>
              <a:rPr lang="pt-PT" sz="2400" dirty="0">
                <a:latin typeface="Comic Sans MS" panose="030F0702030302020204" pitchFamily="66" charset="0"/>
              </a:rPr>
              <a:t>”, para fazer as pessoas experimentarem “que o Evangelho da família é alegria que enche o coração e a vida inteira” (AL 200). Uma família que descobre e experimenta a alegria de ter um dom e de ser um dom para a Igreja e para a sociedade, «pode tornar-se uma luz na escuridão do mundo» (AL 66). E o mundo hoje precisa dessa luz</a:t>
            </a:r>
            <a:r>
              <a:rPr lang="pt-PT" sz="2400" dirty="0" smtClean="0">
                <a:latin typeface="Comic Sans MS" panose="030F0702030302020204" pitchFamily="66" charset="0"/>
              </a:rPr>
              <a:t>!</a:t>
            </a:r>
            <a:endParaRPr lang="pt-PT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9281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Objetivos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392488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 smtClean="0">
                <a:latin typeface="Comic Sans MS" panose="030F0702030302020204" pitchFamily="66" charset="0"/>
              </a:rPr>
              <a:t>2</a:t>
            </a:r>
            <a:r>
              <a:rPr lang="pt-PT" sz="2400" dirty="0">
                <a:latin typeface="Comic Sans MS" panose="030F0702030302020204" pitchFamily="66" charset="0"/>
              </a:rPr>
              <a:t>.  Anunciar que o sacramento do </a:t>
            </a:r>
            <a:r>
              <a:rPr lang="pt-PT" sz="2400" dirty="0" smtClean="0">
                <a:latin typeface="Comic Sans MS" panose="030F0702030302020204" pitchFamily="66" charset="0"/>
              </a:rPr>
              <a:t>matrimónio </a:t>
            </a:r>
            <a:r>
              <a:rPr lang="pt-PT" sz="2400" dirty="0">
                <a:latin typeface="Comic Sans MS" panose="030F0702030302020204" pitchFamily="66" charset="0"/>
              </a:rPr>
              <a:t>é uma dádiva e tem em si um poder transformador do amor humano. Para isso é necessário que os pastores e as famílias caminhem juntos na corresponsabilidade e complementaridade pastoral, entre as diferentes vocações na Igreja (cf. AL 203).    </a:t>
            </a:r>
          </a:p>
        </p:txBody>
      </p:sp>
    </p:spTree>
    <p:extLst>
      <p:ext uri="{BB962C8B-B14F-4D97-AF65-F5344CB8AC3E}">
        <p14:creationId xmlns:p14="http://schemas.microsoft.com/office/powerpoint/2010/main" val="1114668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Objetivos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4943574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 smtClean="0">
                <a:latin typeface="Comic Sans MS" panose="030F0702030302020204" pitchFamily="66" charset="0"/>
              </a:rPr>
              <a:t>3</a:t>
            </a:r>
            <a:r>
              <a:rPr lang="pt-PT" sz="2400" dirty="0">
                <a:latin typeface="Comic Sans MS" panose="030F0702030302020204" pitchFamily="66" charset="0"/>
              </a:rPr>
              <a:t>. Tornar as famílias protagonistas da pastoral familiar. Para tanto, é necessário "um esforço evangelizador e catequético dirigido à família" (AL 200), pois uma família discípula torna-se também família missionária.</a:t>
            </a:r>
          </a:p>
          <a:p>
            <a:pPr marL="0" indent="0">
              <a:buNone/>
            </a:pPr>
            <a:endParaRPr lang="pt-P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400" dirty="0">
                <a:latin typeface="Comic Sans MS" panose="030F0702030302020204" pitchFamily="66" charset="0"/>
              </a:rPr>
              <a:t>4. Conscientizar os jovens sobre a importância da formação à verdade do amor e ao dom de si, com iniciativas a eles dedicadas.</a:t>
            </a:r>
          </a:p>
          <a:p>
            <a:pPr marL="0" indent="0">
              <a:buNone/>
            </a:pPr>
            <a:endParaRPr lang="pt-PT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400" dirty="0">
                <a:latin typeface="Comic Sans MS" panose="030F0702030302020204" pitchFamily="66" charset="0"/>
              </a:rPr>
              <a:t>5. Alargar o olhar e a ação da pastoral familiar para que se torne transversal, de modo a incluir os cônjuges, os filhos, os jovens, os idosos e as situações de fragilidade familiar.</a:t>
            </a:r>
            <a:endParaRPr lang="pt-PT" sz="105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9271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1D951-6FB0-4662-9A5E-1DF8CF33897B}" type="slidenum">
              <a:rPr lang="pt-PT" altLang="pt-PT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PT" altLang="pt-PT" sz="800" smtClean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585" y="59147"/>
            <a:ext cx="5160615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3200" dirty="0" smtClean="0">
                <a:latin typeface="Comic Sans MS" panose="030F0702030302020204" pitchFamily="66" charset="0"/>
              </a:rPr>
              <a:t>Destinatários</a:t>
            </a:r>
            <a:endParaRPr lang="pt-PT" sz="2800" dirty="0">
              <a:latin typeface="Comic Sans MS" panose="030F0702030302020204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jan2021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SDPF - Família Amoris Laetitia</a:t>
            </a:r>
            <a:endParaRPr lang="pt-PT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388" y="1412776"/>
            <a:ext cx="8964612" cy="5040560"/>
          </a:xfrm>
        </p:spPr>
        <p:txBody>
          <a:bodyPr/>
          <a:lstStyle/>
          <a:p>
            <a:r>
              <a:rPr lang="pt-PT" sz="2200" dirty="0">
                <a:latin typeface="Comic Sans MS" panose="030F0702030302020204" pitchFamily="66" charset="0"/>
              </a:rPr>
              <a:t>Conferências episcopais</a:t>
            </a:r>
          </a:p>
          <a:p>
            <a:r>
              <a:rPr lang="pt-PT" sz="2200" dirty="0">
                <a:latin typeface="Comic Sans MS" panose="030F0702030302020204" pitchFamily="66" charset="0"/>
              </a:rPr>
              <a:t>Dioceses</a:t>
            </a:r>
          </a:p>
          <a:p>
            <a:r>
              <a:rPr lang="pt-PT" sz="2200" dirty="0">
                <a:latin typeface="Comic Sans MS" panose="030F0702030302020204" pitchFamily="66" charset="0"/>
              </a:rPr>
              <a:t>Paróquias</a:t>
            </a:r>
          </a:p>
          <a:p>
            <a:r>
              <a:rPr lang="pt-PT" sz="2200" dirty="0">
                <a:latin typeface="Comic Sans MS" panose="030F0702030302020204" pitchFamily="66" charset="0"/>
              </a:rPr>
              <a:t>Movimentos eclesiais</a:t>
            </a:r>
          </a:p>
          <a:p>
            <a:r>
              <a:rPr lang="pt-PT" sz="2200" dirty="0">
                <a:latin typeface="Comic Sans MS" panose="030F0702030302020204" pitchFamily="66" charset="0"/>
              </a:rPr>
              <a:t>Associações familiares</a:t>
            </a: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mas </a:t>
            </a:r>
            <a:r>
              <a:rPr lang="pt-PT" sz="2200" u="sng" dirty="0">
                <a:latin typeface="Comic Sans MS" panose="030F0702030302020204" pitchFamily="66" charset="0"/>
              </a:rPr>
              <a:t>sobretudo as famílias de todo o </a:t>
            </a:r>
            <a:r>
              <a:rPr lang="pt-PT" sz="2200" u="sng" dirty="0" smtClean="0">
                <a:latin typeface="Comic Sans MS" panose="030F0702030302020204" pitchFamily="66" charset="0"/>
              </a:rPr>
              <a:t>mundo</a:t>
            </a:r>
          </a:p>
          <a:p>
            <a:pPr marL="0" indent="0">
              <a:buNone/>
            </a:pPr>
            <a:endParaRPr lang="pt-PT" sz="22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</a:rPr>
              <a:t>O convite, dirigido a todas as comunidades, é de participar e tornar-se protagonistas de outras propostas a serem implementadas no nível da Igreja local (diocese, paróquias, comunidades eclesiais</a:t>
            </a:r>
            <a:r>
              <a:rPr lang="pt-PT" sz="2200" dirty="0" smtClean="0">
                <a:latin typeface="Comic Sans MS" panose="030F0702030302020204" pitchFamily="66" charset="0"/>
              </a:rPr>
              <a:t>).</a:t>
            </a:r>
          </a:p>
          <a:p>
            <a:pPr marL="0" indent="0">
              <a:buNone/>
            </a:pPr>
            <a:endParaRPr lang="pt-PT" sz="2200" dirty="0"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omic Sans MS" panose="030F0702030302020204" pitchFamily="66" charset="0"/>
                <a:ea typeface="Times New Roman" panose="02020603050405020304" pitchFamily="18" charset="0"/>
              </a:rPr>
              <a:t>Informações: info@laityfamilylife.va</a:t>
            </a:r>
          </a:p>
        </p:txBody>
      </p:sp>
    </p:spTree>
    <p:extLst>
      <p:ext uri="{BB962C8B-B14F-4D97-AF65-F5344CB8AC3E}">
        <p14:creationId xmlns:p14="http://schemas.microsoft.com/office/powerpoint/2010/main" val="426950198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9955</TotalTime>
  <Words>1946</Words>
  <Application>Microsoft Office PowerPoint</Application>
  <PresentationFormat>Apresentação no Ecrã (4:3)</PresentationFormat>
  <Paragraphs>169</Paragraphs>
  <Slides>21</Slides>
  <Notes>19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Comic Sans MS</vt:lpstr>
      <vt:lpstr>Times New Roman</vt:lpstr>
      <vt:lpstr>Verdana</vt:lpstr>
      <vt:lpstr>Office Theme</vt:lpstr>
      <vt:lpstr>Apresentação do PowerPoint</vt:lpstr>
      <vt:lpstr>Tema</vt:lpstr>
      <vt:lpstr>Porquê</vt:lpstr>
      <vt:lpstr>O projeto</vt:lpstr>
      <vt:lpstr>O projeto (cont.)</vt:lpstr>
      <vt:lpstr>Objetivos</vt:lpstr>
      <vt:lpstr>Objetivos</vt:lpstr>
      <vt:lpstr>Objetivos</vt:lpstr>
      <vt:lpstr>Destinatários</vt:lpstr>
      <vt:lpstr>Iniciativas Recursos</vt:lpstr>
      <vt:lpstr>Iniciativas Recursos (cont.)</vt:lpstr>
      <vt:lpstr>“Caminhando com as famílias”</vt:lpstr>
      <vt:lpstr>“Caminhando com as famílias” (cont.)</vt:lpstr>
      <vt:lpstr>“Caminhando com as famílias” (cont.)</vt:lpstr>
      <vt:lpstr>“Caminhando com as famílias” (cont.)</vt:lpstr>
      <vt:lpstr>“Caminhando com as famílias” (cont.)</vt:lpstr>
      <vt:lpstr>“Caminhando com as famílias” (cont.)</vt:lpstr>
      <vt:lpstr>“Caminhando com as famílias” (cont.)</vt:lpstr>
      <vt:lpstr>X Encontro Mundial das Famílias</vt:lpstr>
      <vt:lpstr>X Encontro Mundial das Famílias (cont.)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Ângelo Soares</dc:creator>
  <cp:lastModifiedBy>Ângelo Soares</cp:lastModifiedBy>
  <cp:revision>789</cp:revision>
  <cp:lastPrinted>2019-11-12T16:42:33Z</cp:lastPrinted>
  <dcterms:created xsi:type="dcterms:W3CDTF">2010-05-16T11:27:41Z</dcterms:created>
  <dcterms:modified xsi:type="dcterms:W3CDTF">2021-01-10T17:52:58Z</dcterms:modified>
</cp:coreProperties>
</file>