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260F6-D101-4ED2-978B-E61D49FEA0B6}" type="datetimeFigureOut">
              <a:rPr lang="pt-PT" smtClean="0"/>
              <a:t>20/01/2021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5B80-97C7-4B36-B1D2-185BC05D05B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895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98EF5-C370-4B0E-B7EB-B7AF610EA5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76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6E15-A3BE-4D7E-AFD2-731A3C4A8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22406-F6C8-4B69-91C1-C65ED46D6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DA27B-980C-40B9-AFB1-AE0F0B3E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B5B11-55A3-43EF-9074-C719960E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566E5-A79B-400C-A077-C808A0B5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2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307F-F522-4D17-BFE2-FC472FA1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96220-7531-4009-855A-C41695F16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C26AD-D57F-4B15-BB92-84C03B389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7B7C3-8959-4D8E-9D8D-D065F134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155D2-89C4-4A3A-A90B-A023261FE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4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F92E1-2262-4D66-844B-C5B8E4C67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F501D-003C-4794-B58D-56AF95985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2E29-B5F2-4BA0-9F95-355BF989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45E70-E361-4BDF-A158-33E3DC60D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083DE-BBD0-4ED3-918E-67082242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6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0A3F-53A1-42B3-A721-4F904A6C6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CC43-935F-484B-9B55-65DEEC1CF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48418-E0F0-49E1-81BC-A8A5B720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66D22-2BDF-4200-9EF4-FE1535BE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50DC8-C4BB-4893-AB70-F04C8762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6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99AB-C6D0-4103-8039-C393BE44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95C90-A4C0-4779-B42E-01C0EB96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CC316-3E1C-46B9-A36E-3CFFDA72B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EEAA0-FFF9-453B-873A-D20CFF6D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EBF9C-9C86-4271-8C1F-EDE7D976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39B50-59FC-4131-9A69-7BA1B4FB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81762-36FF-4412-A75A-38AB0998C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2B88C-D7F8-403C-9954-74827AB0D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B4299-0BD1-4584-98E6-4C924B9CA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4F20C-FB2E-4EA0-8D6D-E8B1E4D4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5C03A-1F0B-4462-8EB8-0BA43C7C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DDB8-73BD-4868-9D84-47579B8A9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0EA9D-682B-47DE-BACB-7CCC6087B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82998-DB4F-46E0-A718-622A3D2F7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F6167-471A-4D38-BB34-DB25509FA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CF49DC-7B4D-4AC2-8411-564091567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8E7E6A-1DF9-47A6-B638-55A569CA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0BE589-0F73-42AB-A4BE-F30FFD3C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EF984-0081-42AA-A31D-4557F121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1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B9117-9FF0-4B08-B4C2-7C025F089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D2BB3-8B22-475B-B491-B9661CB9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2CCB5-35B8-4320-B609-40DD0130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71E2FA-448A-4F55-9F01-325583ED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1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C7B6B3-6119-493C-9924-C4183CCB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AD3A8-79D2-4E9A-8AAF-82AE384E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913D9-9A95-491C-8A10-86F0CB5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FC68F-CEF0-4892-A60E-9E41ECDB2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3AB70-646B-44B6-9916-CE550940E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4B3E6-F16D-4B95-86A1-87EDA5912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A6742-6DF6-46D9-967B-0A5F7E13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798F0-A568-4554-9012-33F66AD3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ADA0B-17F9-4910-AA84-D6D7553E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58DF-DAE5-4282-8941-05A3BE5DC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F1C7A1-2E44-42F9-9313-3C025C63E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6A9DF-88EE-4AD1-8656-979EFE02A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22DDA-7C4C-4396-A7B8-F46D69D8D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403EC-5AE6-42B5-B465-B7423F9F2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73CD2-2894-453C-A6AC-9B25E113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E8E763-AB92-41FE-B83F-8A0832ED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D38ED-6427-48A7-91E1-51991EB96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0380-0E93-47B3-BBCB-68C76BBCB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E644D-661C-4A7B-829E-97FE0A9342FA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08172-7846-4718-9B85-FB73EBEE8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86FAA-5D6E-43C5-AE71-655C6BFB9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9F0B9-5D09-4D16-BDAA-638FA0A541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2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7027C52-EAEF-417D-B99C-DBFD6D1345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9400" y="0"/>
            <a:ext cx="1191260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0977BDD-F21B-4E52-8FAE-69AA18080B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3" t="3964" b="3964"/>
          <a:stretch/>
        </p:blipFill>
        <p:spPr>
          <a:xfrm flipH="1">
            <a:off x="5562194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FF39A25-DBCE-442D-A2E3-C0FE3312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EA83F5-C236-40A8-9ED9-00E0F0764178}"/>
              </a:ext>
            </a:extLst>
          </p:cNvPr>
          <p:cNvSpPr/>
          <p:nvPr/>
        </p:nvSpPr>
        <p:spPr>
          <a:xfrm>
            <a:off x="279400" y="1055097"/>
            <a:ext cx="7545133" cy="4747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COMO APROXIMAR A PARÓQUIA DAS FAMÍLIAS</a:t>
            </a:r>
          </a:p>
        </p:txBody>
      </p:sp>
    </p:spTree>
    <p:extLst>
      <p:ext uri="{BB962C8B-B14F-4D97-AF65-F5344CB8AC3E}">
        <p14:creationId xmlns:p14="http://schemas.microsoft.com/office/powerpoint/2010/main" val="49518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6F03C2-2F56-415A-9A6F-5C459AA74983}"/>
              </a:ext>
            </a:extLst>
          </p:cNvPr>
          <p:cNvSpPr/>
          <p:nvPr/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Como </a:t>
            </a:r>
            <a:r>
              <a:rPr kumimoji="0" lang="en-US" sz="44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aproximar</a:t>
            </a:r>
            <a:r>
              <a:rPr kumimoji="0" lang="en-US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 a </a:t>
            </a:r>
            <a:r>
              <a:rPr kumimoji="0" lang="en-US" sz="44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Paróquia</a:t>
            </a:r>
            <a:r>
              <a:rPr kumimoji="0" lang="en-US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 das </a:t>
            </a:r>
            <a:r>
              <a:rPr kumimoji="0" lang="en-US" sz="44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Famílias</a:t>
            </a:r>
            <a:endParaRPr kumimoji="0" lang="en-US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8FBC3D-4154-4BBE-9274-BC76D4106ACE}"/>
              </a:ext>
            </a:extLst>
          </p:cNvPr>
          <p:cNvSpPr txBox="1"/>
          <p:nvPr/>
        </p:nvSpPr>
        <p:spPr>
          <a:xfrm>
            <a:off x="5533903" y="412750"/>
            <a:ext cx="6341422" cy="603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nossa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reflexão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identificamos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diferentes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grupos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alvo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Casais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primeiros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casamento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Casais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filhos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iniciar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catequese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Casais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filhos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jovens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Jovens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envolvem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suas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famílias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Famílias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filhos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velhos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Famílias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 se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encontram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sós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38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D31242-9CFF-4D64-AA37-851D0693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Como aproximar a Paróquia das Famílias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Covid-19: Famílias portuguesas já perderam 3,9 mil ME">
            <a:extLst>
              <a:ext uri="{FF2B5EF4-FFF2-40B4-BE49-F238E27FC236}">
                <a16:creationId xmlns:a16="http://schemas.microsoft.com/office/drawing/2014/main" id="{69A6B51B-D47C-4871-BC4E-869E213B41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1" r="28469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B5DFD-0C27-4A41-818B-E3524EEC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730" y="2070394"/>
            <a:ext cx="6447453" cy="41707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PT" dirty="0">
                <a:solidFill>
                  <a:srgbClr val="000000"/>
                </a:solidFill>
              </a:rPr>
              <a:t>Principais Objetivos</a:t>
            </a:r>
          </a:p>
          <a:p>
            <a:pPr lvl="1"/>
            <a:r>
              <a:rPr lang="pt-PT" dirty="0">
                <a:solidFill>
                  <a:srgbClr val="000000"/>
                </a:solidFill>
              </a:rPr>
              <a:t>acompanhamento dos casais novos</a:t>
            </a:r>
          </a:p>
          <a:p>
            <a:pPr lvl="1"/>
            <a:r>
              <a:rPr lang="pt-PT" dirty="0">
                <a:solidFill>
                  <a:srgbClr val="000000"/>
                </a:solidFill>
              </a:rPr>
              <a:t>formação na fé dos pais paralela à dos filhos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pt-PT" dirty="0">
                <a:solidFill>
                  <a:srgbClr val="000000"/>
                </a:solidFill>
              </a:rPr>
              <a:t>pais e filhos caminharem juntos na fé</a:t>
            </a:r>
          </a:p>
          <a:p>
            <a:pPr lvl="1"/>
            <a:r>
              <a:rPr lang="pt-PT" dirty="0">
                <a:solidFill>
                  <a:srgbClr val="000000"/>
                </a:solidFill>
              </a:rPr>
              <a:t>projetos em que as suas famílias aderem, se comprometem e crescem</a:t>
            </a:r>
          </a:p>
          <a:p>
            <a:pPr lvl="1"/>
            <a:r>
              <a:rPr lang="pt-PT" dirty="0">
                <a:solidFill>
                  <a:srgbClr val="000000"/>
                </a:solidFill>
              </a:rPr>
              <a:t>promover a experiência e a sabedoria acumulada dos seniores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6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D31242-9CFF-4D64-AA37-851D0693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Como aproximar a Paróquia das Famílias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Grandes famílias usam máscaras para evitar covid-19. | Vetor Premium">
            <a:extLst>
              <a:ext uri="{FF2B5EF4-FFF2-40B4-BE49-F238E27FC236}">
                <a16:creationId xmlns:a16="http://schemas.microsoft.com/office/drawing/2014/main" id="{7932F3D2-B06A-408D-8A7E-4F92314F97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1" r="7505" b="1"/>
          <a:stretch/>
        </p:blipFill>
        <p:spPr bwMode="auto">
          <a:xfrm>
            <a:off x="106623" y="1050775"/>
            <a:ext cx="4665811" cy="4883494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B5DFD-0C27-4A41-818B-E3524EEC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1498" y="2421682"/>
            <a:ext cx="6287000" cy="41097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PT" dirty="0">
                <a:solidFill>
                  <a:srgbClr val="000000"/>
                </a:solidFill>
              </a:rPr>
              <a:t>Principais Estratégias</a:t>
            </a:r>
          </a:p>
          <a:p>
            <a:pPr lvl="1"/>
            <a:r>
              <a:rPr lang="pt-PT" dirty="0"/>
              <a:t>reuniões periódicas</a:t>
            </a:r>
          </a:p>
          <a:p>
            <a:pPr lvl="1"/>
            <a:r>
              <a:rPr lang="pt-PT" dirty="0"/>
              <a:t>café com pais</a:t>
            </a:r>
          </a:p>
          <a:p>
            <a:pPr lvl="1"/>
            <a:r>
              <a:rPr lang="pt-PT" dirty="0"/>
              <a:t>2 ou 3 encontros de formação na fé para pais</a:t>
            </a:r>
          </a:p>
          <a:p>
            <a:pPr lvl="1"/>
            <a:r>
              <a:rPr lang="pt-PT" dirty="0"/>
              <a:t>aproveitar a dinâmica das JMJ com a criação de famílias de acolhimento</a:t>
            </a:r>
          </a:p>
          <a:p>
            <a:pPr lvl="1"/>
            <a:r>
              <a:rPr lang="pt-PT" dirty="0"/>
              <a:t>encontro para reflexão para casais</a:t>
            </a:r>
          </a:p>
          <a:p>
            <a:pPr lvl="1"/>
            <a:r>
              <a:rPr lang="pt-PT" dirty="0"/>
              <a:t>criar / retomar vínculos e círculos de relação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3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9DA2BC-66F3-4A1B-BFE6-DC861CDB3E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1257" y="1185542"/>
          <a:ext cx="11804074" cy="52676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13884">
                  <a:extLst>
                    <a:ext uri="{9D8B030D-6E8A-4147-A177-3AD203B41FA5}">
                      <a16:colId xmlns:a16="http://schemas.microsoft.com/office/drawing/2014/main" val="3526157164"/>
                    </a:ext>
                  </a:extLst>
                </a:gridCol>
                <a:gridCol w="3028303">
                  <a:extLst>
                    <a:ext uri="{9D8B030D-6E8A-4147-A177-3AD203B41FA5}">
                      <a16:colId xmlns:a16="http://schemas.microsoft.com/office/drawing/2014/main" val="836240420"/>
                    </a:ext>
                  </a:extLst>
                </a:gridCol>
                <a:gridCol w="2806579">
                  <a:extLst>
                    <a:ext uri="{9D8B030D-6E8A-4147-A177-3AD203B41FA5}">
                      <a16:colId xmlns:a16="http://schemas.microsoft.com/office/drawing/2014/main" val="3092509673"/>
                    </a:ext>
                  </a:extLst>
                </a:gridCol>
                <a:gridCol w="2781944">
                  <a:extLst>
                    <a:ext uri="{9D8B030D-6E8A-4147-A177-3AD203B41FA5}">
                      <a16:colId xmlns:a16="http://schemas.microsoft.com/office/drawing/2014/main" val="4098082808"/>
                    </a:ext>
                  </a:extLst>
                </a:gridCol>
                <a:gridCol w="1173364">
                  <a:extLst>
                    <a:ext uri="{9D8B030D-6E8A-4147-A177-3AD203B41FA5}">
                      <a16:colId xmlns:a16="http://schemas.microsoft.com/office/drawing/2014/main" val="3814773277"/>
                    </a:ext>
                  </a:extLst>
                </a:gridCol>
              </a:tblGrid>
              <a:tr h="835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Casais com poucos anos de casamento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pouco enraizamento</a:t>
                      </a:r>
                      <a:endParaRPr lang="en-US" sz="80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depois do casamento, quebra-se o diálogo e a relação com a comunidade;</a:t>
                      </a:r>
                      <a:endParaRPr lang="en-US" sz="80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outros interesses sobrepõem-se </a:t>
                      </a:r>
                      <a:endParaRPr lang="en-US" sz="80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</a:t>
                      </a:r>
                      <a:endParaRPr lang="en-US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acompanhamento dos casais novos, por exemplo com o CPM </a:t>
                      </a:r>
                      <a:endParaRPr lang="en-US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>
                          <a:effectLst/>
                        </a:rPr>
                        <a:t>- reuniões periódicas</a:t>
                      </a:r>
                      <a:endParaRPr lang="en-US" sz="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b="0" dirty="0">
                          <a:effectLst/>
                        </a:rPr>
                        <a:t>- equipas de CPM</a:t>
                      </a:r>
                      <a:endParaRPr lang="en-US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3094940036"/>
                  </a:ext>
                </a:extLst>
              </a:tr>
              <a:tr h="1481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Casais com filhos a iniciar a catequese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o(a) filho(a) torna-se o centro da vida e dos compromissos do casal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muitos casais voltam a um contacto mais regular com a comunidade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gostam de acompanhar a catequese do(a) filho(a)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valorizar o humano (missão de pais)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formação na fé dos pais paralela à dos filhos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possibilitar aos pais a psicologia religiosa da criança e aprofundar a pedagogia da fé já que os pais sãos os primeiros educadores da fé das crianças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dinâmicas de acolhimento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café com pais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mais participação dos pais na catequese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as crianças dão a conhecer aos pais a sua caminhada na fé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- 2 ou 3 encontros de formação na fé para pais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colocar as crianças ( e os pais) ligados a projetos seja no âmbito missionário (Infância Missionária), caritativo …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catequese e pastoral familiar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conselho de pais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música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1167677882"/>
                  </a:ext>
                </a:extLst>
              </a:tr>
              <a:tr h="1158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Casais com filhos jovens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apesar dos pais perceberem a autonomia própria do jovem há espaços de cumplicidade em termos de vivência da fé e da ligação com a comunidade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pais e filhos caminharem juntos na fé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aproveitar a dinâmica das JMJ com a criação de famílias de acolhimento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-levar as famílias a participar nas preparações (paralelamente aos jovens)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conhecer famílias de acolhimento de outras JMJ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envolver as famílias nas dinâmicas que serão propostas pelas dioceses (mini jornadas…)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3252033856"/>
                  </a:ext>
                </a:extLst>
              </a:tr>
              <a:tr h="512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Jovens envolvem as suas famílias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os jovens da catequese desenvolvem projetos em que as suas famílias até aderem, se comprometem e crescem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3033875064"/>
                  </a:ext>
                </a:extLst>
              </a:tr>
              <a:tr h="445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Famílias com filhos mais velhos fora da Igreja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escolas de pais 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encontro para reflexão para casais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 - catequese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Cursilhos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3312614018"/>
                  </a:ext>
                </a:extLst>
              </a:tr>
              <a:tr h="835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Famílias que se encontram sós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grande número de idosos, sem companhia, sem ânimo, sem objetivos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não há presença dos seniores nas estruturas de apoio e dinamização (por exe. Universidade sénior)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criar / retomar vínculos e círculos de relação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>
                          <a:effectLst/>
                        </a:rPr>
                        <a:t>- promover a experiência e a sabedoria acumulada dos seniores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- grupos de visitadores doentes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- MEC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- Movimento esperança e vida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15" marR="39815" marT="0" marB="0"/>
                </a:tc>
                <a:extLst>
                  <a:ext uri="{0D108BD9-81ED-4DB2-BD59-A6C34878D82A}">
                    <a16:rowId xmlns:a16="http://schemas.microsoft.com/office/drawing/2014/main" val="287903855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94A675C-6BBE-4649-BA2A-657300CCAD2D}"/>
              </a:ext>
            </a:extLst>
          </p:cNvPr>
          <p:cNvSpPr/>
          <p:nvPr/>
        </p:nvSpPr>
        <p:spPr>
          <a:xfrm>
            <a:off x="193963" y="598336"/>
            <a:ext cx="11804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 alvo </a:t>
            </a:r>
            <a:r>
              <a:rPr kumimoji="0" lang="pt-PT" sz="1800" b="1" i="0" u="none" strike="noStrike" kern="1200" cap="none" spc="0" normalizeH="0" baseline="0" noProof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caraterização </a:t>
            </a: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atual 	</a:t>
            </a:r>
            <a:r>
              <a:rPr kumimoji="0" lang="pt-PT" sz="1800" b="1" i="0" u="none" strike="noStrike" kern="1200" cap="none" spc="0" normalizeH="0" baseline="0" noProof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objetivos </a:t>
            </a: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estratégias </a:t>
            </a:r>
            <a:r>
              <a:rPr kumimoji="0" lang="pt-PT" sz="1800" b="1" i="0" u="none" strike="noStrike" kern="1200" cap="none" spc="0" normalizeH="0" baseline="0" noProof="0">
                <a:ln>
                  <a:noFill/>
                </a:ln>
                <a:solidFill>
                  <a:srgbClr val="BF8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recursos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96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587</Words>
  <Application>Microsoft Office PowerPoint</Application>
  <PresentationFormat>Ecrã Panorâmico</PresentationFormat>
  <Paragraphs>84</Paragraphs>
  <Slides>5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Apresentação do PowerPoint</vt:lpstr>
      <vt:lpstr>Apresentação do PowerPoint</vt:lpstr>
      <vt:lpstr>Como aproximar a Paróquia das Famílias</vt:lpstr>
      <vt:lpstr>Como aproximar a Paróquia das Famílias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Ângelo Soares</dc:creator>
  <cp:lastModifiedBy>Ângelo Soares</cp:lastModifiedBy>
  <cp:revision>2</cp:revision>
  <dcterms:created xsi:type="dcterms:W3CDTF">2021-01-20T12:29:34Z</dcterms:created>
  <dcterms:modified xsi:type="dcterms:W3CDTF">2021-01-20T12:32:36Z</dcterms:modified>
</cp:coreProperties>
</file>