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1AD3B-A607-45B4-9AB1-554305D513BF}" type="datetimeFigureOut">
              <a:rPr lang="pt-PT" smtClean="0"/>
              <a:t>25/09/2021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B83B0-0A83-461E-8D44-59927607D22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5398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6733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0666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208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763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94778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32767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2604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31807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96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8796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594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5659B-E6B6-4F85-A933-253BDCF843A7}" type="slidenum">
              <a:rPr lang="pt-PT" smtClean="0"/>
              <a:t>‹nº›</a:t>
            </a:fld>
            <a:endParaRPr lang="pt-PT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928" y="0"/>
            <a:ext cx="977072" cy="84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72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6629" y="1280847"/>
            <a:ext cx="7053943" cy="389823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938610" y="5368834"/>
            <a:ext cx="60099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>
                <a:latin typeface="Comic Sans MS" panose="030F0702030302020204" pitchFamily="66" charset="0"/>
              </a:rPr>
              <a:t>Algumas notas para orientação</a:t>
            </a:r>
            <a:endParaRPr lang="pt-PT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65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7074" y="365125"/>
            <a:ext cx="6831875" cy="1325563"/>
          </a:xfrm>
        </p:spPr>
        <p:txBody>
          <a:bodyPr/>
          <a:lstStyle/>
          <a:p>
            <a:pPr algn="ctr"/>
            <a:r>
              <a:rPr lang="pt-PT" dirty="0" smtClean="0">
                <a:latin typeface="Comic Sans MS" panose="030F0702030302020204" pitchFamily="66" charset="0"/>
              </a:rPr>
              <a:t>Algumas ideias comuns</a:t>
            </a:r>
            <a:endParaRPr lang="pt-PT" dirty="0">
              <a:latin typeface="Comic Sans MS" panose="030F0702030302020204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75211" y="2322013"/>
            <a:ext cx="10515600" cy="4000410"/>
          </a:xfrm>
        </p:spPr>
        <p:txBody>
          <a:bodyPr/>
          <a:lstStyle/>
          <a:p>
            <a:r>
              <a:rPr lang="pt-PT" dirty="0" smtClean="0">
                <a:latin typeface="Comic Sans MS" panose="030F0702030302020204" pitchFamily="66" charset="0"/>
              </a:rPr>
              <a:t>A morte mete medo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Não gostamos de falar da morte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Muita gente tem dificuldade em encarar a morte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Há a convicção de que falar do luto causa maior dor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A morte é vista como castigo para os que ficam</a:t>
            </a:r>
          </a:p>
          <a:p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2</a:t>
            </a:fld>
            <a:endParaRPr lang="pt-PT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36" y="0"/>
            <a:ext cx="1556550" cy="86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13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7074" y="365125"/>
            <a:ext cx="6831875" cy="1325563"/>
          </a:xfrm>
        </p:spPr>
        <p:txBody>
          <a:bodyPr/>
          <a:lstStyle/>
          <a:p>
            <a:pPr algn="ctr"/>
            <a:r>
              <a:rPr lang="pt-PT" dirty="0" smtClean="0">
                <a:latin typeface="Comic Sans MS" panose="030F0702030302020204" pitchFamily="66" charset="0"/>
              </a:rPr>
              <a:t>Princípios-base do acompanhamento</a:t>
            </a:r>
            <a:endParaRPr lang="pt-PT" dirty="0">
              <a:latin typeface="Comic Sans MS" panose="030F0702030302020204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75210" y="2322013"/>
            <a:ext cx="10737669" cy="4000410"/>
          </a:xfrm>
        </p:spPr>
        <p:txBody>
          <a:bodyPr>
            <a:normAutofit/>
          </a:bodyPr>
          <a:lstStyle/>
          <a:p>
            <a:r>
              <a:rPr lang="pt-PT" dirty="0" smtClean="0">
                <a:latin typeface="Comic Sans MS" panose="030F0702030302020204" pitchFamily="66" charset="0"/>
              </a:rPr>
              <a:t>Estar com as pessoas – empatia, comunhão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Ouvir muito mais do que falar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Não julgar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Respeitar o ritmo de cada um - No luto não pode haver pressa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Atenção a possíveis situações patológicas, que devem ser seguidas por profissionais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Fazer sentir que a morte faz parte da vida, é um passo da vida</a:t>
            </a:r>
          </a:p>
          <a:p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3</a:t>
            </a:fld>
            <a:endParaRPr lang="pt-PT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36" y="0"/>
            <a:ext cx="1556550" cy="86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110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7074" y="365125"/>
            <a:ext cx="6831875" cy="1325563"/>
          </a:xfrm>
        </p:spPr>
        <p:txBody>
          <a:bodyPr/>
          <a:lstStyle/>
          <a:p>
            <a:pPr algn="ctr"/>
            <a:r>
              <a:rPr lang="pt-PT" dirty="0" smtClean="0">
                <a:latin typeface="Comic Sans MS" panose="030F0702030302020204" pitchFamily="66" charset="0"/>
              </a:rPr>
              <a:t>Finalidades do acompanhamento</a:t>
            </a:r>
            <a:endParaRPr lang="pt-PT" dirty="0">
              <a:latin typeface="Comic Sans MS" panose="030F0702030302020204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75210" y="2322013"/>
            <a:ext cx="10672355" cy="4000410"/>
          </a:xfrm>
        </p:spPr>
        <p:txBody>
          <a:bodyPr>
            <a:normAutofit/>
          </a:bodyPr>
          <a:lstStyle/>
          <a:p>
            <a:r>
              <a:rPr lang="pt-PT" dirty="0" smtClean="0">
                <a:latin typeface="Comic Sans MS" panose="030F0702030302020204" pitchFamily="66" charset="0"/>
              </a:rPr>
              <a:t>Suavizar a dor da ausência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Fazer perceber que o enlutado não está sozinho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Aprender a viver com a nova realidade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Passar da emotividade à racionalidade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Superar sentimentos de culpa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Compreender que o sofrimento é natural e importante no luto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Acolher a saudade e a memória de quem partiu como algo de bom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4</a:t>
            </a:fld>
            <a:endParaRPr lang="pt-PT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36" y="0"/>
            <a:ext cx="1556550" cy="86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599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7074" y="365125"/>
            <a:ext cx="6831875" cy="1325563"/>
          </a:xfrm>
        </p:spPr>
        <p:txBody>
          <a:bodyPr/>
          <a:lstStyle/>
          <a:p>
            <a:pPr algn="ctr"/>
            <a:r>
              <a:rPr lang="pt-PT" dirty="0" smtClean="0">
                <a:latin typeface="Comic Sans MS" panose="030F0702030302020204" pitchFamily="66" charset="0"/>
              </a:rPr>
              <a:t>Acompanhamento </a:t>
            </a:r>
            <a:br>
              <a:rPr lang="pt-PT" dirty="0" smtClean="0">
                <a:latin typeface="Comic Sans MS" panose="030F0702030302020204" pitchFamily="66" charset="0"/>
              </a:rPr>
            </a:br>
            <a:r>
              <a:rPr lang="pt-PT" dirty="0" smtClean="0">
                <a:latin typeface="Comic Sans MS" panose="030F0702030302020204" pitchFamily="66" charset="0"/>
              </a:rPr>
              <a:t>no velório</a:t>
            </a:r>
            <a:endParaRPr lang="pt-PT" dirty="0">
              <a:latin typeface="Comic Sans MS" panose="030F0702030302020204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75211" y="2322013"/>
            <a:ext cx="10515600" cy="4000410"/>
          </a:xfrm>
        </p:spPr>
        <p:txBody>
          <a:bodyPr>
            <a:normAutofit fontScale="92500" lnSpcReduction="10000"/>
          </a:bodyPr>
          <a:lstStyle/>
          <a:p>
            <a:r>
              <a:rPr lang="pt-PT" dirty="0" smtClean="0">
                <a:latin typeface="Comic Sans MS" panose="030F0702030302020204" pitchFamily="66" charset="0"/>
              </a:rPr>
              <a:t>Começar pelo contacto com os familiares mais próximos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Não ser intrusivo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Aceitar os comportamentos de sofrimento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Ajudar a encarar a morte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Falar para os vivos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Rezar com as pessoas, se forem crentes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Ter em atenção que esta pode ser a ocasião de uma primeira catequese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Se conveniente, explicar o rito das exéquias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5</a:t>
            </a:fld>
            <a:endParaRPr lang="pt-PT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36" y="0"/>
            <a:ext cx="1556550" cy="86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900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7074" y="365125"/>
            <a:ext cx="6831875" cy="1325563"/>
          </a:xfrm>
        </p:spPr>
        <p:txBody>
          <a:bodyPr/>
          <a:lstStyle/>
          <a:p>
            <a:pPr algn="ctr"/>
            <a:r>
              <a:rPr lang="pt-PT" dirty="0" smtClean="0">
                <a:latin typeface="Comic Sans MS" panose="030F0702030302020204" pitchFamily="66" charset="0"/>
              </a:rPr>
              <a:t>Acompanhamento </a:t>
            </a:r>
            <a:br>
              <a:rPr lang="pt-PT" dirty="0" smtClean="0">
                <a:latin typeface="Comic Sans MS" panose="030F0702030302020204" pitchFamily="66" charset="0"/>
              </a:rPr>
            </a:br>
            <a:r>
              <a:rPr lang="pt-PT" dirty="0" smtClean="0">
                <a:latin typeface="Comic Sans MS" panose="030F0702030302020204" pitchFamily="66" charset="0"/>
              </a:rPr>
              <a:t>no tempo de luto</a:t>
            </a:r>
            <a:endParaRPr lang="pt-PT" dirty="0">
              <a:latin typeface="Comic Sans MS" panose="030F0702030302020204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75211" y="2322013"/>
            <a:ext cx="10515600" cy="4000410"/>
          </a:xfrm>
        </p:spPr>
        <p:txBody>
          <a:bodyPr>
            <a:normAutofit lnSpcReduction="10000"/>
          </a:bodyPr>
          <a:lstStyle/>
          <a:p>
            <a:r>
              <a:rPr lang="pt-PT" dirty="0" smtClean="0">
                <a:latin typeface="Comic Sans MS" panose="030F0702030302020204" pitchFamily="66" charset="0"/>
              </a:rPr>
              <a:t>Convidar a integrar grupos de partilha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Aceitar os ritmos dos participantes dos grupos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Acolher independentemente das convicções religiosas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Não se trata de libertar da situação mas de a integrar na vida da pessoa</a:t>
            </a:r>
          </a:p>
          <a:p>
            <a:r>
              <a:rPr lang="pt-PT" dirty="0" smtClean="0">
                <a:latin typeface="Comic Sans MS" panose="030F0702030302020204" pitchFamily="66" charset="0"/>
              </a:rPr>
              <a:t>Transmitir que:</a:t>
            </a:r>
          </a:p>
          <a:p>
            <a:pPr lvl="1"/>
            <a:r>
              <a:rPr lang="pt-PT" dirty="0" smtClean="0">
                <a:latin typeface="Comic Sans MS" panose="030F0702030302020204" pitchFamily="66" charset="0"/>
              </a:rPr>
              <a:t>pedir ajuda é sinal de força</a:t>
            </a:r>
          </a:p>
          <a:p>
            <a:pPr lvl="1"/>
            <a:r>
              <a:rPr lang="pt-PT" dirty="0">
                <a:latin typeface="Comic Sans MS" panose="030F0702030302020204" pitchFamily="66" charset="0"/>
              </a:rPr>
              <a:t>p</a:t>
            </a:r>
            <a:r>
              <a:rPr lang="pt-PT" dirty="0" smtClean="0">
                <a:latin typeface="Comic Sans MS" panose="030F0702030302020204" pitchFamily="66" charset="0"/>
              </a:rPr>
              <a:t>artilhar ou não a experiência pessoal é sempre uma opção</a:t>
            </a:r>
          </a:p>
          <a:p>
            <a:pPr lvl="1"/>
            <a:r>
              <a:rPr lang="pt-PT" dirty="0" smtClean="0">
                <a:latin typeface="Comic Sans MS" panose="030F0702030302020204" pitchFamily="66" charset="0"/>
              </a:rPr>
              <a:t>a partilha de vivências ajuda a retomar alguma normalidade de vida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6</a:t>
            </a:fld>
            <a:endParaRPr lang="pt-PT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36" y="0"/>
            <a:ext cx="1556550" cy="86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71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7074" y="365125"/>
            <a:ext cx="6831875" cy="1325563"/>
          </a:xfrm>
        </p:spPr>
        <p:txBody>
          <a:bodyPr/>
          <a:lstStyle/>
          <a:p>
            <a:pPr algn="ctr"/>
            <a:r>
              <a:rPr lang="pt-PT" dirty="0" smtClean="0">
                <a:latin typeface="Comic Sans MS" panose="030F0702030302020204" pitchFamily="66" charset="0"/>
              </a:rPr>
              <a:t>Acompanhamento </a:t>
            </a:r>
            <a:br>
              <a:rPr lang="pt-PT" dirty="0" smtClean="0">
                <a:latin typeface="Comic Sans MS" panose="030F0702030302020204" pitchFamily="66" charset="0"/>
              </a:rPr>
            </a:br>
            <a:r>
              <a:rPr lang="pt-PT" dirty="0" smtClean="0">
                <a:latin typeface="Comic Sans MS" panose="030F0702030302020204" pitchFamily="66" charset="0"/>
              </a:rPr>
              <a:t>em grupos cristãos</a:t>
            </a:r>
            <a:endParaRPr lang="pt-PT" dirty="0">
              <a:latin typeface="Comic Sans MS" panose="030F0702030302020204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75211" y="2322013"/>
            <a:ext cx="10659292" cy="400041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t-PT" dirty="0" smtClean="0">
                <a:latin typeface="Comic Sans MS" panose="030F0702030302020204" pitchFamily="66" charset="0"/>
              </a:rPr>
              <a:t>Reuniões que integrem:</a:t>
            </a:r>
          </a:p>
          <a:p>
            <a:pPr lvl="1">
              <a:lnSpc>
                <a:spcPct val="110000"/>
              </a:lnSpc>
            </a:pPr>
            <a:r>
              <a:rPr lang="pt-PT" dirty="0" smtClean="0">
                <a:latin typeface="Comic Sans MS" panose="030F0702030302020204" pitchFamily="66" charset="0"/>
              </a:rPr>
              <a:t>escuta e partilha da Palavra </a:t>
            </a:r>
          </a:p>
          <a:p>
            <a:pPr lvl="1">
              <a:lnSpc>
                <a:spcPct val="110000"/>
              </a:lnSpc>
            </a:pPr>
            <a:r>
              <a:rPr lang="pt-PT" dirty="0" smtClean="0">
                <a:latin typeface="Comic Sans MS" panose="030F0702030302020204" pitchFamily="66" charset="0"/>
              </a:rPr>
              <a:t>oração, </a:t>
            </a:r>
          </a:p>
          <a:p>
            <a:pPr lvl="1">
              <a:lnSpc>
                <a:spcPct val="110000"/>
              </a:lnSpc>
            </a:pPr>
            <a:r>
              <a:rPr lang="pt-PT" dirty="0" smtClean="0">
                <a:latin typeface="Comic Sans MS" panose="030F0702030302020204" pitchFamily="66" charset="0"/>
              </a:rPr>
              <a:t>reflexão sobre os textos litúrgicos (</a:t>
            </a:r>
            <a:r>
              <a:rPr lang="pt-PT" dirty="0" err="1" smtClean="0">
                <a:latin typeface="Comic Sans MS" panose="030F0702030302020204" pitchFamily="66" charset="0"/>
              </a:rPr>
              <a:t>ex</a:t>
            </a:r>
            <a:r>
              <a:rPr lang="pt-PT" dirty="0" smtClean="0">
                <a:latin typeface="Comic Sans MS" panose="030F0702030302020204" pitchFamily="66" charset="0"/>
              </a:rPr>
              <a:t>º liturgia das exéquias; textos da </a:t>
            </a:r>
            <a:r>
              <a:rPr lang="pt-PT" i="1" dirty="0" smtClean="0">
                <a:latin typeface="Comic Sans MS" panose="030F0702030302020204" pitchFamily="66" charset="0"/>
              </a:rPr>
              <a:t>Ad </a:t>
            </a:r>
            <a:r>
              <a:rPr lang="pt-PT" i="1" dirty="0" err="1" smtClean="0">
                <a:latin typeface="Comic Sans MS" panose="030F0702030302020204" pitchFamily="66" charset="0"/>
              </a:rPr>
              <a:t>resurgendum</a:t>
            </a:r>
            <a:r>
              <a:rPr lang="pt-PT" i="1" dirty="0" smtClean="0">
                <a:latin typeface="Comic Sans MS" panose="030F0702030302020204" pitchFamily="66" charset="0"/>
              </a:rPr>
              <a:t> cum </a:t>
            </a:r>
            <a:r>
              <a:rPr lang="pt-PT" i="1" dirty="0" err="1" smtClean="0">
                <a:latin typeface="Comic Sans MS" panose="030F0702030302020204" pitchFamily="66" charset="0"/>
              </a:rPr>
              <a:t>Christo</a:t>
            </a:r>
            <a:r>
              <a:rPr lang="pt-PT" dirty="0" smtClean="0">
                <a:latin typeface="Comic Sans MS" panose="030F0702030302020204" pitchFamily="66" charset="0"/>
              </a:rPr>
              <a:t>) </a:t>
            </a:r>
          </a:p>
          <a:p>
            <a:pPr lvl="1">
              <a:lnSpc>
                <a:spcPct val="110000"/>
              </a:lnSpc>
            </a:pPr>
            <a:r>
              <a:rPr lang="pt-PT" dirty="0" smtClean="0">
                <a:latin typeface="Comic Sans MS" panose="030F0702030302020204" pitchFamily="66" charset="0"/>
              </a:rPr>
              <a:t>partilha das experiências pessoais</a:t>
            </a:r>
          </a:p>
          <a:p>
            <a:pPr>
              <a:lnSpc>
                <a:spcPct val="110000"/>
              </a:lnSpc>
            </a:pPr>
            <a:r>
              <a:rPr lang="pt-PT" dirty="0" smtClean="0">
                <a:latin typeface="Comic Sans MS" panose="030F0702030302020204" pitchFamily="66" charset="0"/>
              </a:rPr>
              <a:t>Conduzir à experiência da vida em comunidade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set2021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Acompanhar quem está em luto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659B-E6B6-4F85-A933-253BDCF843A7}" type="slidenum">
              <a:rPr lang="pt-PT" smtClean="0"/>
              <a:t>7</a:t>
            </a:fld>
            <a:endParaRPr lang="pt-PT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36" y="0"/>
            <a:ext cx="1556550" cy="86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5726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374</Words>
  <Application>Microsoft Office PowerPoint</Application>
  <PresentationFormat>Ecrã Panorâmico</PresentationFormat>
  <Paragraphs>65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Tema do Office</vt:lpstr>
      <vt:lpstr>Apresentação do PowerPoint</vt:lpstr>
      <vt:lpstr>Algumas ideias comuns</vt:lpstr>
      <vt:lpstr>Princípios-base do acompanhamento</vt:lpstr>
      <vt:lpstr>Finalidades do acompanhamento</vt:lpstr>
      <vt:lpstr>Acompanhamento  no velório</vt:lpstr>
      <vt:lpstr>Acompanhamento  no tempo de luto</vt:lpstr>
      <vt:lpstr>Acompanhamento  em grupos cristãos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Ângelo Soares</dc:creator>
  <cp:lastModifiedBy>Ângelo Soares</cp:lastModifiedBy>
  <cp:revision>7</cp:revision>
  <dcterms:created xsi:type="dcterms:W3CDTF">2021-09-25T16:10:03Z</dcterms:created>
  <dcterms:modified xsi:type="dcterms:W3CDTF">2021-09-25T22:02:20Z</dcterms:modified>
</cp:coreProperties>
</file>